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65" r:id="rId25"/>
    <p:sldId id="282" r:id="rId26"/>
    <p:sldId id="283" r:id="rId27"/>
    <p:sldId id="284" r:id="rId28"/>
    <p:sldId id="285" r:id="rId29"/>
    <p:sldId id="286" r:id="rId30"/>
    <p:sldId id="289" r:id="rId31"/>
    <p:sldId id="287" r:id="rId32"/>
    <p:sldId id="288" r:id="rId33"/>
    <p:sldId id="290" r:id="rId34"/>
    <p:sldId id="291" r:id="rId35"/>
    <p:sldId id="292" r:id="rId36"/>
    <p:sldId id="293" r:id="rId37"/>
    <p:sldId id="2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2C05B-90E2-43EB-B10D-4B3AA0E4D6A5}" v="8" dt="2023-03-01T16:11:48.989"/>
    <p1510:client id="{F139B6F4-E93B-4345-984F-6C7B8713F531}" v="29" dt="2023-02-28T18:34:57.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3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B79910-79BF-45DF-8E3D-175C030CC0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332801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B79910-79BF-45DF-8E3D-175C030CC0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239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B79910-79BF-45DF-8E3D-175C030CC0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102424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B79910-79BF-45DF-8E3D-175C030CC0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25528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B79910-79BF-45DF-8E3D-175C030CC0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321601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B79910-79BF-45DF-8E3D-175C030CC0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360989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B79910-79BF-45DF-8E3D-175C030CC013}"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82251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B79910-79BF-45DF-8E3D-175C030CC013}"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4286372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79910-79BF-45DF-8E3D-175C030CC013}"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203402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B79910-79BF-45DF-8E3D-175C030CC0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177905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B79910-79BF-45DF-8E3D-175C030CC0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93973-2A24-4AB2-B3B4-05742C3BA503}" type="slidenum">
              <a:rPr lang="en-US" smtClean="0"/>
              <a:t>‹#›</a:t>
            </a:fld>
            <a:endParaRPr lang="en-US"/>
          </a:p>
        </p:txBody>
      </p:sp>
    </p:spTree>
    <p:extLst>
      <p:ext uri="{BB962C8B-B14F-4D97-AF65-F5344CB8AC3E}">
        <p14:creationId xmlns:p14="http://schemas.microsoft.com/office/powerpoint/2010/main" val="121959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79910-79BF-45DF-8E3D-175C030CC013}" type="datetimeFigureOut">
              <a:rPr lang="en-US" smtClean="0"/>
              <a:t>4/17/2023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93973-2A24-4AB2-B3B4-05742C3BA503}" type="slidenum">
              <a:rPr lang="en-US" smtClean="0"/>
              <a:t>‹#›</a:t>
            </a:fld>
            <a:endParaRPr lang="en-US"/>
          </a:p>
        </p:txBody>
      </p:sp>
    </p:spTree>
    <p:extLst>
      <p:ext uri="{BB962C8B-B14F-4D97-AF65-F5344CB8AC3E}">
        <p14:creationId xmlns:p14="http://schemas.microsoft.com/office/powerpoint/2010/main" val="741588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02" y="338667"/>
            <a:ext cx="9627686" cy="3062558"/>
          </a:xfrm>
        </p:spPr>
        <p:txBody>
          <a:bodyPr>
            <a:normAutofit fontScale="90000"/>
          </a:bodyPr>
          <a:lstStyle/>
          <a:p>
            <a:r>
              <a:rPr lang="en-IN" sz="2200"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 </a:t>
            </a:r>
            <a:r>
              <a:rPr lang="en-IN" sz="2200" b="1" dirty="0" smtClean="0">
                <a:latin typeface="Times New Roman" panose="02020603050405020304" pitchFamily="18" charset="0"/>
                <a:cs typeface="Times New Roman" panose="02020603050405020304" pitchFamily="18" charset="0"/>
              </a:rPr>
              <a:t>DEPARTMENT </a:t>
            </a:r>
            <a:r>
              <a:rPr lang="en-IN" sz="2200" b="1" dirty="0">
                <a:latin typeface="Times New Roman" panose="02020603050405020304" pitchFamily="18" charset="0"/>
                <a:cs typeface="Times New Roman" panose="02020603050405020304" pitchFamily="18" charset="0"/>
              </a:rPr>
              <a:t>OF COMPUTER SCIENCE AND ENGINEERING</a:t>
            </a: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t>
            </a:r>
            <a:r>
              <a:rPr lang="en-IN" sz="2700" b="1" dirty="0">
                <a:latin typeface="Times New Roman" panose="02020603050405020304" pitchFamily="18" charset="0"/>
                <a:cs typeface="Times New Roman" panose="02020603050405020304" pitchFamily="18" charset="0"/>
              </a:rPr>
              <a:t>CMR TECHNICAL </a:t>
            </a:r>
            <a:r>
              <a:rPr lang="en-IN" sz="2700" b="1" dirty="0" smtClean="0">
                <a:latin typeface="Times New Roman" panose="02020603050405020304" pitchFamily="18" charset="0"/>
                <a:cs typeface="Times New Roman" panose="02020603050405020304" pitchFamily="18" charset="0"/>
              </a:rPr>
              <a:t>CAMPUS</a:t>
            </a:r>
            <a:r>
              <a:rPr lang="en-IN" sz="2400" b="1" dirty="0" smtClean="0">
                <a:latin typeface="Times New Roman" panose="02020603050405020304" pitchFamily="18" charset="0"/>
                <a:cs typeface="Times New Roman" panose="02020603050405020304" pitchFamily="18" charset="0"/>
              </a:rPr>
              <a:t/>
            </a:r>
            <a:br>
              <a:rPr lang="en-IN" sz="2400" b="1" dirty="0" smtClean="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2019-2023</a:t>
            </a: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A Major Project on</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t>
            </a:r>
            <a:r>
              <a:rPr lang="en-IN" sz="2900" b="1" dirty="0">
                <a:latin typeface="Times New Roman" panose="02020603050405020304" pitchFamily="18" charset="0"/>
                <a:cs typeface="Times New Roman" panose="02020603050405020304" pitchFamily="18" charset="0"/>
              </a:rPr>
              <a:t>CONTROL OF ACCESS TO ENCRYPTED CLOUD STORAGE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p>
        </p:txBody>
      </p:sp>
      <p:sp>
        <p:nvSpPr>
          <p:cNvPr id="3" name="Subtitle 2"/>
          <p:cNvSpPr>
            <a:spLocks noGrp="1"/>
          </p:cNvSpPr>
          <p:nvPr>
            <p:ph type="subTitle" idx="1"/>
          </p:nvPr>
        </p:nvSpPr>
        <p:spPr>
          <a:xfrm>
            <a:off x="1267878" y="4798361"/>
            <a:ext cx="3265088" cy="1814650"/>
          </a:xfrm>
        </p:spPr>
        <p:txBody>
          <a:bodyPr>
            <a:normAutofit fontScale="32500" lnSpcReduction="20000"/>
          </a:bodyPr>
          <a:lstStyle/>
          <a:p>
            <a:endParaRPr lang="en-IN" sz="6665" dirty="0">
              <a:latin typeface="Times New Roman" panose="02020603050405020304" pitchFamily="18" charset="0"/>
              <a:cs typeface="Times New Roman" panose="02020603050405020304" pitchFamily="18" charset="0"/>
            </a:endParaRPr>
          </a:p>
          <a:p>
            <a:r>
              <a:rPr lang="en-IN" sz="6665" dirty="0">
                <a:latin typeface="Times New Roman" panose="02020603050405020304" pitchFamily="18" charset="0"/>
                <a:cs typeface="Times New Roman" panose="02020603050405020304" pitchFamily="18" charset="0"/>
              </a:rPr>
              <a:t>Under the Guidance of                                                      </a:t>
            </a:r>
          </a:p>
          <a:p>
            <a:r>
              <a:rPr lang="en-IN" sz="6665" dirty="0">
                <a:latin typeface="Times New Roman" panose="02020603050405020304" pitchFamily="18" charset="0"/>
                <a:cs typeface="Times New Roman" panose="02020603050405020304" pitchFamily="18" charset="0"/>
              </a:rPr>
              <a:t> </a:t>
            </a:r>
            <a:r>
              <a:rPr lang="en-IN" sz="6665" b="1" dirty="0">
                <a:latin typeface="Times New Roman" panose="02020603050405020304" pitchFamily="18" charset="0"/>
                <a:cs typeface="Times New Roman" panose="02020603050405020304" pitchFamily="18" charset="0"/>
              </a:rPr>
              <a:t>Rakshitha Okali                                                 </a:t>
            </a:r>
          </a:p>
          <a:p>
            <a:r>
              <a:rPr lang="en-IN" sz="6665" dirty="0">
                <a:latin typeface="Times New Roman" panose="02020603050405020304" pitchFamily="18" charset="0"/>
                <a:cs typeface="Times New Roman" panose="02020603050405020304" pitchFamily="18" charset="0"/>
              </a:rPr>
              <a:t> (Assistant Professor)                                               </a:t>
            </a:r>
          </a:p>
          <a:p>
            <a:r>
              <a:rPr lang="en-IN" sz="6665" dirty="0">
                <a:latin typeface="Times New Roman" panose="02020603050405020304" pitchFamily="18" charset="0"/>
                <a:cs typeface="Times New Roman" panose="02020603050405020304" pitchFamily="18" charset="0"/>
              </a:rPr>
              <a:t>                                                                                             </a:t>
            </a:r>
            <a:r>
              <a:rPr lang="en-IN" sz="5335"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t>                                  </a:t>
            </a:r>
          </a:p>
        </p:txBody>
      </p:sp>
      <p:pic>
        <p:nvPicPr>
          <p:cNvPr id="4" name="Picture 3"/>
          <p:cNvPicPr>
            <a:picLocks noChangeAspect="1"/>
          </p:cNvPicPr>
          <p:nvPr/>
        </p:nvPicPr>
        <p:blipFill>
          <a:blip r:embed="rId2"/>
          <a:stretch>
            <a:fillRect/>
          </a:stretch>
        </p:blipFill>
        <p:spPr>
          <a:xfrm>
            <a:off x="4902745" y="3546778"/>
            <a:ext cx="2032000" cy="1207630"/>
          </a:xfrm>
          <a:prstGeom prst="rect">
            <a:avLst/>
          </a:prstGeom>
        </p:spPr>
      </p:pic>
      <p:sp>
        <p:nvSpPr>
          <p:cNvPr id="5" name="TextBox 4"/>
          <p:cNvSpPr txBox="1"/>
          <p:nvPr/>
        </p:nvSpPr>
        <p:spPr>
          <a:xfrm>
            <a:off x="7657715" y="4959227"/>
            <a:ext cx="3610098"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Presented by-</a:t>
            </a:r>
          </a:p>
          <a:p>
            <a:r>
              <a:rPr lang="en-US" sz="2000" dirty="0">
                <a:latin typeface="Times New Roman" panose="02020603050405020304" pitchFamily="18" charset="0"/>
                <a:cs typeface="Times New Roman" panose="02020603050405020304" pitchFamily="18" charset="0"/>
              </a:rPr>
              <a:t>P. Sai Preethi (197R1A05N9)</a:t>
            </a:r>
          </a:p>
          <a:p>
            <a:r>
              <a:rPr lang="en-US" sz="2000" dirty="0">
                <a:latin typeface="Times New Roman" panose="02020603050405020304" pitchFamily="18" charset="0"/>
                <a:cs typeface="Times New Roman" panose="02020603050405020304" pitchFamily="18" charset="0"/>
              </a:rPr>
              <a:t>N. Preethi (197R1A05N6)</a:t>
            </a:r>
          </a:p>
          <a:p>
            <a:r>
              <a:rPr lang="en-US" sz="2000" dirty="0">
                <a:latin typeface="Times New Roman" panose="02020603050405020304" pitchFamily="18" charset="0"/>
                <a:cs typeface="Times New Roman" panose="02020603050405020304" pitchFamily="18" charset="0"/>
              </a:rPr>
              <a:t>A. Chandrika (197R1A05J3</a:t>
            </a:r>
            <a:r>
              <a:rPr lang="en-US" dirty="0"/>
              <a:t>)</a:t>
            </a:r>
          </a:p>
        </p:txBody>
      </p:sp>
    </p:spTree>
    <p:extLst>
      <p:ext uri="{BB962C8B-B14F-4D97-AF65-F5344CB8AC3E}">
        <p14:creationId xmlns:p14="http://schemas.microsoft.com/office/powerpoint/2010/main" val="3237138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7" y="161925"/>
            <a:ext cx="10515600" cy="1325563"/>
          </a:xfrm>
        </p:spPr>
        <p:txBody>
          <a:bodyPr/>
          <a:lstStyle/>
          <a:p>
            <a:r>
              <a:rPr lang="en-US" b="1" dirty="0">
                <a:latin typeface="Times New Roman" panose="02020603050405020304" pitchFamily="18" charset="0"/>
                <a:cs typeface="Times New Roman" panose="02020603050405020304" pitchFamily="18" charset="0"/>
              </a:rPr>
              <a:t>ARCHITECTURE</a:t>
            </a:r>
          </a:p>
        </p:txBody>
      </p:sp>
      <p:pic>
        <p:nvPicPr>
          <p:cNvPr id="4" name="Picture 3" descr="Diagram&#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3115734" y="1176867"/>
            <a:ext cx="5825067" cy="4605866"/>
          </a:xfrm>
          <a:prstGeom prst="rect">
            <a:avLst/>
          </a:prstGeom>
        </p:spPr>
      </p:pic>
      <p:sp>
        <p:nvSpPr>
          <p:cNvPr id="3" name="TextBox 2"/>
          <p:cNvSpPr txBox="1"/>
          <p:nvPr/>
        </p:nvSpPr>
        <p:spPr>
          <a:xfrm>
            <a:off x="2836333" y="6079066"/>
            <a:ext cx="6273799" cy="40011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Figure:</a:t>
            </a:r>
            <a:r>
              <a:rPr lang="en-US"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Project architecture of encrypted cloud storage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4375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7" y="178859"/>
            <a:ext cx="10515600" cy="1325563"/>
          </a:xfrm>
        </p:spPr>
        <p:txBody>
          <a:bodyPr/>
          <a:lstStyle/>
          <a:p>
            <a:r>
              <a:rPr lang="en-US" b="1" dirty="0">
                <a:latin typeface="Times New Roman" panose="02020603050405020304" pitchFamily="18" charset="0"/>
                <a:cs typeface="Times New Roman" panose="02020603050405020304" pitchFamily="18" charset="0"/>
              </a:rPr>
              <a:t>MODULE</a:t>
            </a:r>
          </a:p>
        </p:txBody>
      </p:sp>
      <p:sp>
        <p:nvSpPr>
          <p:cNvPr id="3" name="Content Placeholder 2"/>
          <p:cNvSpPr>
            <a:spLocks noGrp="1"/>
          </p:cNvSpPr>
          <p:nvPr>
            <p:ph idx="1"/>
          </p:nvPr>
        </p:nvSpPr>
        <p:spPr>
          <a:xfrm>
            <a:off x="922867" y="1622425"/>
            <a:ext cx="10515600" cy="4351338"/>
          </a:xfrm>
        </p:spPr>
        <p:txBody>
          <a:bodyPr/>
          <a:lstStyle/>
          <a:p>
            <a:pPr>
              <a:lnSpc>
                <a:spcPct val="150000"/>
              </a:lnSpc>
            </a:pPr>
            <a:r>
              <a:rPr lang="en-US" sz="2200" dirty="0" err="1">
                <a:latin typeface="Times New Roman" panose="02020603050405020304" pitchFamily="18" charset="0"/>
                <a:cs typeface="Times New Roman" panose="02020603050405020304" pitchFamily="18" charset="0"/>
              </a:rPr>
              <a:t>Ciphertext</a:t>
            </a:r>
            <a:r>
              <a:rPr lang="en-US" sz="2200" dirty="0">
                <a:latin typeface="Times New Roman" panose="02020603050405020304" pitchFamily="18" charset="0"/>
                <a:cs typeface="Times New Roman" panose="02020603050405020304" pitchFamily="18" charset="0"/>
              </a:rPr>
              <a:t>-Policy Attribute-Based Encryption(CP-ABE)</a:t>
            </a:r>
          </a:p>
          <a:p>
            <a:pPr>
              <a:lnSpc>
                <a:spcPct val="150000"/>
              </a:lnSpc>
            </a:pPr>
            <a:r>
              <a:rPr lang="en-US" sz="2200" dirty="0">
                <a:latin typeface="Times New Roman" panose="02020603050405020304" pitchFamily="18" charset="0"/>
                <a:cs typeface="Times New Roman" panose="02020603050405020304" pitchFamily="18" charset="0"/>
              </a:rPr>
              <a:t>Economic Denial of Sustainability(EDoS)</a:t>
            </a:r>
          </a:p>
          <a:p>
            <a:pPr>
              <a:lnSpc>
                <a:spcPct val="150000"/>
              </a:lnSpc>
            </a:pPr>
            <a:r>
              <a:rPr lang="en-US" sz="2200" dirty="0">
                <a:latin typeface="Times New Roman" panose="02020603050405020304" pitchFamily="18" charset="0"/>
                <a:cs typeface="Times New Roman" panose="02020603050405020304" pitchFamily="18" charset="0"/>
              </a:rPr>
              <a:t>Distribution Denial of Sustainability(</a:t>
            </a:r>
            <a:r>
              <a:rPr lang="en-US" sz="2200" dirty="0" err="1">
                <a:latin typeface="Times New Roman" panose="02020603050405020304" pitchFamily="18" charset="0"/>
                <a:cs typeface="Times New Roman" panose="02020603050405020304" pitchFamily="18" charset="0"/>
              </a:rPr>
              <a:t>DDoS</a:t>
            </a:r>
            <a:r>
              <a:rPr lang="en-US" sz="2200" dirty="0">
                <a:latin typeface="Times New Roman" panose="02020603050405020304" pitchFamily="18" charset="0"/>
                <a:cs typeface="Times New Roman" panose="02020603050405020304" pitchFamily="18" charset="0"/>
              </a:rPr>
              <a:t>)</a:t>
            </a:r>
          </a:p>
          <a:p>
            <a:pPr>
              <a:lnSpc>
                <a:spcPct val="150000"/>
              </a:lnSpc>
            </a:pPr>
            <a:r>
              <a:rPr lang="en-US" sz="2200" dirty="0">
                <a:latin typeface="Times New Roman" panose="02020603050405020304" pitchFamily="18" charset="0"/>
                <a:cs typeface="Times New Roman" panose="02020603050405020304" pitchFamily="18" charset="0"/>
              </a:rPr>
              <a:t>Here we are using two protocols:</a:t>
            </a:r>
          </a:p>
          <a:p>
            <a:pPr lvl="1">
              <a:lnSpc>
                <a:spcPct val="150000"/>
              </a:lnSpc>
            </a:pPr>
            <a:r>
              <a:rPr lang="en-US" sz="2200" dirty="0">
                <a:latin typeface="Times New Roman" panose="02020603050405020304" pitchFamily="18" charset="0"/>
                <a:cs typeface="Times New Roman" panose="02020603050405020304" pitchFamily="18" charset="0"/>
              </a:rPr>
              <a:t>Partially Outsourced Protocol (POP) (V-B)</a:t>
            </a:r>
          </a:p>
          <a:p>
            <a:pPr marL="685800" lvl="2">
              <a:lnSpc>
                <a:spcPct val="150000"/>
              </a:lnSpc>
              <a:spcBef>
                <a:spcPts val="1000"/>
              </a:spcBef>
            </a:pPr>
            <a:r>
              <a:rPr lang="en-US" sz="2200" dirty="0">
                <a:latin typeface="Times New Roman" panose="02020603050405020304" pitchFamily="18" charset="0"/>
                <a:cs typeface="Times New Roman" panose="02020603050405020304" pitchFamily="18" charset="0"/>
              </a:rPr>
              <a:t>Fully Outsourced Protocol (FOP) (V-C)</a:t>
            </a:r>
          </a:p>
          <a:p>
            <a:pPr lvl="1">
              <a:lnSpc>
                <a:spcPct val="150000"/>
              </a:lnSpc>
            </a:pP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48702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0"/>
            <a:ext cx="10515600" cy="1325563"/>
          </a:xfrm>
        </p:spPr>
        <p:txBody>
          <a:bodyPr/>
          <a:lstStyle/>
          <a:p>
            <a:r>
              <a:rPr lang="en-US" b="1" dirty="0">
                <a:latin typeface="Times New Roman" panose="02020603050405020304" pitchFamily="18" charset="0"/>
                <a:cs typeface="Times New Roman" panose="02020603050405020304" pitchFamily="18" charset="0"/>
              </a:rPr>
              <a:t>USE CASE DIAGRAM</a:t>
            </a:r>
          </a:p>
        </p:txBody>
      </p:sp>
      <p:pic>
        <p:nvPicPr>
          <p:cNvPr id="3" name="Picture 2"/>
          <p:cNvPicPr>
            <a:picLocks noChangeAspect="1"/>
          </p:cNvPicPr>
          <p:nvPr/>
        </p:nvPicPr>
        <p:blipFill>
          <a:blip r:embed="rId2"/>
          <a:stretch>
            <a:fillRect/>
          </a:stretch>
        </p:blipFill>
        <p:spPr>
          <a:xfrm>
            <a:off x="3600815" y="1325563"/>
            <a:ext cx="5261304" cy="47796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87682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67" y="0"/>
            <a:ext cx="10515600" cy="1325563"/>
          </a:xfrm>
        </p:spPr>
        <p:txBody>
          <a:bodyPr/>
          <a:lstStyle/>
          <a:p>
            <a:r>
              <a:rPr lang="en-US" b="1" dirty="0">
                <a:latin typeface="Times New Roman" panose="02020603050405020304" pitchFamily="18" charset="0"/>
                <a:cs typeface="Times New Roman" panose="02020603050405020304" pitchFamily="18" charset="0"/>
              </a:rPr>
              <a:t>CLASS DIAGRAM</a:t>
            </a:r>
          </a:p>
        </p:txBody>
      </p:sp>
      <p:pic>
        <p:nvPicPr>
          <p:cNvPr id="4" name="Picture 3" descr="C:\Users\CSELAB01\Desktop\sahithiNew\uml\ClassDiagram1.jpg"/>
          <p:cNvPicPr/>
          <p:nvPr/>
        </p:nvPicPr>
        <p:blipFill>
          <a:blip r:embed="rId2"/>
          <a:srcRect/>
          <a:stretch>
            <a:fillRect/>
          </a:stretch>
        </p:blipFill>
        <p:spPr bwMode="auto">
          <a:xfrm>
            <a:off x="3259667" y="1735666"/>
            <a:ext cx="6604000" cy="42587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5555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67" y="0"/>
            <a:ext cx="10515600" cy="1325563"/>
          </a:xfrm>
        </p:spPr>
        <p:txBody>
          <a:bodyPr/>
          <a:lstStyle/>
          <a:p>
            <a:r>
              <a:rPr lang="en-US" b="1" dirty="0">
                <a:latin typeface="Times New Roman" panose="02020603050405020304" pitchFamily="18" charset="0"/>
                <a:cs typeface="Times New Roman" panose="02020603050405020304" pitchFamily="18" charset="0"/>
              </a:rPr>
              <a:t>SEQUENCE DIAGRAM</a:t>
            </a:r>
          </a:p>
        </p:txBody>
      </p:sp>
      <p:pic>
        <p:nvPicPr>
          <p:cNvPr id="3" name="Picture 2"/>
          <p:cNvPicPr>
            <a:picLocks noChangeAspect="1"/>
          </p:cNvPicPr>
          <p:nvPr/>
        </p:nvPicPr>
        <p:blipFill>
          <a:blip r:embed="rId2"/>
          <a:stretch>
            <a:fillRect/>
          </a:stretch>
        </p:blipFill>
        <p:spPr>
          <a:xfrm>
            <a:off x="3744399" y="982133"/>
            <a:ext cx="5499069" cy="5804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5985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0"/>
            <a:ext cx="10515600" cy="1325563"/>
          </a:xfrm>
        </p:spPr>
        <p:txBody>
          <a:bodyPr/>
          <a:lstStyle/>
          <a:p>
            <a:r>
              <a:rPr lang="en-US" b="1" dirty="0">
                <a:latin typeface="Times New Roman" panose="02020603050405020304" pitchFamily="18" charset="0"/>
                <a:cs typeface="Times New Roman" panose="02020603050405020304" pitchFamily="18" charset="0"/>
              </a:rPr>
              <a:t>ACTIVITY DIAGRAM</a:t>
            </a:r>
          </a:p>
        </p:txBody>
      </p:sp>
      <p:pic>
        <p:nvPicPr>
          <p:cNvPr id="4" name="Picture 3" descr="C:\Users\CSELAB01\Desktop\sahithiNew\uml\ActivityDiagram.jpg"/>
          <p:cNvPicPr/>
          <p:nvPr/>
        </p:nvPicPr>
        <p:blipFill>
          <a:blip r:embed="rId2"/>
          <a:srcRect/>
          <a:stretch>
            <a:fillRect/>
          </a:stretch>
        </p:blipFill>
        <p:spPr bwMode="auto">
          <a:xfrm>
            <a:off x="3259668" y="1024466"/>
            <a:ext cx="5322040" cy="55118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2952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DD7680-38B6-AC52-2661-6024C484C3BA}"/>
              </a:ext>
            </a:extLst>
          </p:cNvPr>
          <p:cNvSpPr>
            <a:spLocks noGrp="1"/>
          </p:cNvSpPr>
          <p:nvPr>
            <p:ph type="title"/>
          </p:nvPr>
        </p:nvSpPr>
        <p:spPr>
          <a:xfrm>
            <a:off x="314960" y="-182880"/>
            <a:ext cx="10515600" cy="1325563"/>
          </a:xfrm>
        </p:spPr>
        <p:txBody>
          <a:bodyPr/>
          <a:lstStyle/>
          <a:p>
            <a:r>
              <a:rPr lang="en-IN" b="1" dirty="0">
                <a:latin typeface="Times New Roman" panose="02020603050405020304" pitchFamily="18" charset="0"/>
                <a:cs typeface="Times New Roman" panose="02020603050405020304" pitchFamily="18" charset="0"/>
              </a:rPr>
              <a:t>SAMPLE CODE</a:t>
            </a:r>
          </a:p>
        </p:txBody>
      </p:sp>
      <p:sp>
        <p:nvSpPr>
          <p:cNvPr id="3" name="Content Placeholder 2">
            <a:extLst>
              <a:ext uri="{FF2B5EF4-FFF2-40B4-BE49-F238E27FC236}">
                <a16:creationId xmlns="" xmlns:a16="http://schemas.microsoft.com/office/drawing/2014/main" id="{273B9FD4-9D3A-28FD-5548-9FD952750A80}"/>
              </a:ext>
            </a:extLst>
          </p:cNvPr>
          <p:cNvSpPr>
            <a:spLocks noGrp="1"/>
          </p:cNvSpPr>
          <p:nvPr>
            <p:ph idx="1"/>
          </p:nvPr>
        </p:nvSpPr>
        <p:spPr>
          <a:xfrm>
            <a:off x="838200" y="1142682"/>
            <a:ext cx="10515600" cy="5532437"/>
          </a:xfrm>
        </p:spPr>
        <p:txBody>
          <a:bodyPr>
            <a:normAutofit fontScale="25000" lnSpcReduction="20000"/>
          </a:bodyPr>
          <a:lstStyle/>
          <a:p>
            <a:pPr marL="0" indent="0">
              <a:buNone/>
            </a:pPr>
            <a:r>
              <a:rPr lang="en-US" sz="8000" b="1" dirty="0">
                <a:effectLst/>
                <a:latin typeface="Times New Roman" panose="02020603050405020304" pitchFamily="18" charset="0"/>
                <a:ea typeface="Times New Roman" panose="02020603050405020304" pitchFamily="18" charset="0"/>
              </a:rPr>
              <a:t>Owner.java</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package com;</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java.io.IOException</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java.io.PrintWriter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javax.servlet.RequestDispatcher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javax.servlet.ServletException</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javax.servlet.http.HttpServlet</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javax.servlet.http.HttpServletRequest</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javax.servlet.http.HttpServletResponse</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import </a:t>
            </a:r>
            <a:r>
              <a:rPr lang="en-US" sz="8000" dirty="0" err="1">
                <a:effectLst/>
                <a:latin typeface="Times New Roman" panose="02020603050405020304" pitchFamily="18" charset="0"/>
                <a:ea typeface="Times New Roman" panose="02020603050405020304" pitchFamily="18" charset="0"/>
              </a:rPr>
              <a:t>javax.servlet.http.HttpSession</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public class Owner extends </a:t>
            </a:r>
            <a:r>
              <a:rPr lang="en-US" sz="8000" dirty="0" err="1">
                <a:effectLst/>
                <a:latin typeface="Times New Roman" panose="02020603050405020304" pitchFamily="18" charset="0"/>
                <a:ea typeface="Times New Roman" panose="02020603050405020304" pitchFamily="18" charset="0"/>
              </a:rPr>
              <a:t>HttpServlet</a:t>
            </a:r>
            <a:r>
              <a:rPr lang="en-US" sz="8000" dirty="0">
                <a:effectLst/>
                <a:latin typeface="Times New Roman" panose="02020603050405020304" pitchFamily="18" charset="0"/>
                <a:ea typeface="Times New Roman" panose="02020603050405020304" pitchFamily="18" charset="0"/>
              </a:rPr>
              <a:t> {</a:t>
            </a:r>
          </a:p>
          <a:p>
            <a:pPr marL="0" indent="0" algn="just">
              <a:lnSpc>
                <a:spcPct val="150000"/>
              </a:lnSpc>
              <a:buNone/>
            </a:pPr>
            <a:endParaRPr lang="en-US" sz="8000" dirty="0">
              <a:latin typeface="Times New Roman" panose="02020603050405020304" pitchFamily="18" charset="0"/>
              <a:ea typeface="Times New Roman" panose="02020603050405020304" pitchFamily="18" charset="0"/>
            </a:endParaRPr>
          </a:p>
          <a:p>
            <a:pPr marL="0" indent="0" algn="just">
              <a:lnSpc>
                <a:spcPct val="150000"/>
              </a:lnSpc>
              <a:buNone/>
            </a:pPr>
            <a:endParaRPr lang="en-US" sz="80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public void </a:t>
            </a:r>
            <a:r>
              <a:rPr lang="en-US" sz="8000" dirty="0" err="1">
                <a:effectLst/>
                <a:latin typeface="Times New Roman" panose="02020603050405020304" pitchFamily="18" charset="0"/>
                <a:ea typeface="Times New Roman" panose="02020603050405020304" pitchFamily="18" charset="0"/>
              </a:rPr>
              <a:t>doPost</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HttpServletRequest</a:t>
            </a:r>
            <a:r>
              <a:rPr lang="en-US" sz="8000" dirty="0">
                <a:effectLst/>
                <a:latin typeface="Times New Roman" panose="02020603050405020304" pitchFamily="18" charset="0"/>
                <a:ea typeface="Times New Roman" panose="02020603050405020304" pitchFamily="18" charset="0"/>
              </a:rPr>
              <a:t> request, </a:t>
            </a:r>
            <a:r>
              <a:rPr lang="en-US" sz="8000" dirty="0" err="1">
                <a:effectLst/>
                <a:latin typeface="Times New Roman" panose="02020603050405020304" pitchFamily="18" charset="0"/>
                <a:ea typeface="Times New Roman" panose="02020603050405020304" pitchFamily="18" charset="0"/>
              </a:rPr>
              <a:t>HttpServletResponse</a:t>
            </a:r>
            <a:r>
              <a:rPr lang="en-US" sz="8000" dirty="0">
                <a:effectLst/>
                <a:latin typeface="Times New Roman" panose="02020603050405020304" pitchFamily="18" charset="0"/>
                <a:ea typeface="Times New Roman" panose="02020603050405020304" pitchFamily="18" charset="0"/>
              </a:rPr>
              <a:t> response)	throws </a:t>
            </a:r>
            <a:r>
              <a:rPr lang="en-US" sz="8000" dirty="0" err="1">
                <a:effectLst/>
                <a:latin typeface="Times New Roman" panose="02020603050405020304" pitchFamily="18" charset="0"/>
                <a:ea typeface="Times New Roman" panose="02020603050405020304" pitchFamily="18" charset="0"/>
              </a:rPr>
              <a:t>ServletException</a:t>
            </a: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IOException</a:t>
            </a:r>
            <a:r>
              <a:rPr lang="en-US" sz="8000" dirty="0">
                <a:effectLst/>
                <a:latin typeface="Times New Roman" panose="02020603050405020304" pitchFamily="18" charset="0"/>
                <a:ea typeface="Times New Roman" panose="02020603050405020304" pitchFamily="18" charset="0"/>
              </a:rPr>
              <a:t> {</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response.setContentType</a:t>
            </a:r>
            <a:r>
              <a:rPr lang="en-US" sz="8000" dirty="0">
                <a:effectLst/>
                <a:latin typeface="Times New Roman" panose="02020603050405020304" pitchFamily="18" charset="0"/>
                <a:ea typeface="Times New Roman" panose="02020603050405020304" pitchFamily="18" charset="0"/>
              </a:rPr>
              <a:t>("text/html");</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HttpSession</a:t>
            </a:r>
            <a:r>
              <a:rPr lang="en-US" sz="8000" dirty="0">
                <a:effectLst/>
                <a:latin typeface="Times New Roman" panose="02020603050405020304" pitchFamily="18" charset="0"/>
                <a:ea typeface="Times New Roman" panose="02020603050405020304" pitchFamily="18" charset="0"/>
              </a:rPr>
              <a:t> session=</a:t>
            </a:r>
            <a:r>
              <a:rPr lang="en-US" sz="8000" dirty="0" err="1">
                <a:effectLst/>
                <a:latin typeface="Times New Roman" panose="02020603050405020304" pitchFamily="18" charset="0"/>
                <a:ea typeface="Times New Roman" panose="02020603050405020304" pitchFamily="18" charset="0"/>
              </a:rPr>
              <a:t>request.getSession</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PrintWriter</a:t>
            </a:r>
            <a:r>
              <a:rPr lang="en-US" sz="8000" dirty="0">
                <a:effectLst/>
                <a:latin typeface="Times New Roman" panose="02020603050405020304" pitchFamily="18" charset="0"/>
                <a:ea typeface="Times New Roman" panose="02020603050405020304" pitchFamily="18" charset="0"/>
              </a:rPr>
              <a:t> out = </a:t>
            </a:r>
            <a:r>
              <a:rPr lang="en-US" sz="8000" dirty="0" err="1">
                <a:effectLst/>
                <a:latin typeface="Times New Roman" panose="02020603050405020304" pitchFamily="18" charset="0"/>
                <a:ea typeface="Times New Roman" panose="02020603050405020304" pitchFamily="18" charset="0"/>
              </a:rPr>
              <a:t>response.getWriter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user=</a:t>
            </a:r>
            <a:r>
              <a:rPr lang="en-US" sz="8000" dirty="0" err="1">
                <a:effectLst/>
                <a:latin typeface="Times New Roman" panose="02020603050405020304" pitchFamily="18" charset="0"/>
                <a:ea typeface="Times New Roman" panose="02020603050405020304" pitchFamily="18" charset="0"/>
              </a:rPr>
              <a:t>request.getParameter</a:t>
            </a:r>
            <a:r>
              <a:rPr lang="en-US" sz="8000" dirty="0">
                <a:effectLst/>
                <a:latin typeface="Times New Roman" panose="02020603050405020304" pitchFamily="18" charset="0"/>
                <a:ea typeface="Times New Roman" panose="02020603050405020304" pitchFamily="18" charset="0"/>
              </a:rPr>
              <a:t>("t1");</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pass=</a:t>
            </a:r>
            <a:r>
              <a:rPr lang="en-US" sz="8000" dirty="0" err="1">
                <a:effectLst/>
                <a:latin typeface="Times New Roman" panose="02020603050405020304" pitchFamily="18" charset="0"/>
                <a:ea typeface="Times New Roman" panose="02020603050405020304" pitchFamily="18" charset="0"/>
              </a:rPr>
              <a:t>request.getParameter</a:t>
            </a:r>
            <a:r>
              <a:rPr lang="en-US" sz="8000" dirty="0">
                <a:effectLst/>
                <a:latin typeface="Times New Roman" panose="02020603050405020304" pitchFamily="18" charset="0"/>
                <a:ea typeface="Times New Roman" panose="02020603050405020304" pitchFamily="18" charset="0"/>
              </a:rPr>
              <a:t>("t2");</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try{</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input[]={</a:t>
            </a:r>
            <a:r>
              <a:rPr lang="en-US" sz="8000" dirty="0" err="1">
                <a:effectLst/>
                <a:latin typeface="Times New Roman" panose="02020603050405020304" pitchFamily="18" charset="0"/>
                <a:ea typeface="Times New Roman" panose="02020603050405020304" pitchFamily="18" charset="0"/>
              </a:rPr>
              <a:t>user,pass</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msg=</a:t>
            </a:r>
            <a:r>
              <a:rPr lang="en-US" sz="8000" dirty="0" err="1">
                <a:effectLst/>
                <a:latin typeface="Times New Roman" panose="02020603050405020304" pitchFamily="18" charset="0"/>
                <a:ea typeface="Times New Roman" panose="02020603050405020304" pitchFamily="18" charset="0"/>
              </a:rPr>
              <a:t>DBConnection.ownerLogin</a:t>
            </a:r>
            <a:r>
              <a:rPr lang="en-US" sz="8000" dirty="0">
                <a:effectLst/>
                <a:latin typeface="Times New Roman" panose="02020603050405020304" pitchFamily="18" charset="0"/>
                <a:ea typeface="Times New Roman" panose="02020603050405020304" pitchFamily="18" charset="0"/>
              </a:rPr>
              <a:t>(input);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if(</a:t>
            </a:r>
            <a:r>
              <a:rPr lang="en-US" sz="8000" dirty="0" err="1">
                <a:effectLst/>
                <a:latin typeface="Times New Roman" panose="02020603050405020304" pitchFamily="18" charset="0"/>
                <a:ea typeface="Times New Roman" panose="02020603050405020304" pitchFamily="18" charset="0"/>
              </a:rPr>
              <a:t>msg.equals</a:t>
            </a:r>
            <a:r>
              <a:rPr lang="en-US" sz="8000" dirty="0">
                <a:effectLst/>
                <a:latin typeface="Times New Roman" panose="02020603050405020304" pitchFamily="18" charset="0"/>
                <a:ea typeface="Times New Roman" panose="02020603050405020304" pitchFamily="18" charset="0"/>
              </a:rPr>
              <a:t>("success")){</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session.setAttribute</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user",user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RequestDispatcher</a:t>
            </a: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rd</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request.getRequestDispatcher</a:t>
            </a:r>
            <a:r>
              <a:rPr lang="en-US" sz="8000" dirty="0">
                <a:effectLst/>
                <a:latin typeface="Times New Roman" panose="02020603050405020304" pitchFamily="18" charset="0"/>
                <a:ea typeface="Times New Roman" panose="02020603050405020304" pitchFamily="18" charset="0"/>
              </a:rPr>
              <a:t>("OwnerScreen.jsp?t1=Welcome "+user);</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rd.forward</a:t>
            </a:r>
            <a:r>
              <a:rPr lang="en-US" sz="8000" dirty="0">
                <a:effectLst/>
                <a:latin typeface="Times New Roman" panose="02020603050405020304" pitchFamily="18" charset="0"/>
                <a:ea typeface="Times New Roman" panose="02020603050405020304" pitchFamily="18" charset="0"/>
              </a:rPr>
              <a:t>(request, response);</a:t>
            </a:r>
            <a:endParaRPr lang="en-IN" sz="8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62680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8515C9C-A13A-B4C7-90C4-E85354CFC769}"/>
              </a:ext>
            </a:extLst>
          </p:cNvPr>
          <p:cNvSpPr>
            <a:spLocks noGrp="1"/>
          </p:cNvSpPr>
          <p:nvPr>
            <p:ph idx="1"/>
          </p:nvPr>
        </p:nvSpPr>
        <p:spPr>
          <a:xfrm>
            <a:off x="543560" y="118745"/>
            <a:ext cx="10455366" cy="6586856"/>
          </a:xfrm>
        </p:spPr>
        <p:txBody>
          <a:bodyPr>
            <a:normAutofit fontScale="25000" lnSpcReduction="20000"/>
          </a:bodyPr>
          <a:lstStyle/>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public void </a:t>
            </a:r>
            <a:r>
              <a:rPr lang="en-US" sz="8000" dirty="0" err="1">
                <a:effectLst/>
                <a:latin typeface="Times New Roman" panose="02020603050405020304" pitchFamily="18" charset="0"/>
                <a:ea typeface="Times New Roman" panose="02020603050405020304" pitchFamily="18" charset="0"/>
              </a:rPr>
              <a:t>doPost</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HttpServletRequest</a:t>
            </a:r>
            <a:r>
              <a:rPr lang="en-US" sz="8000" dirty="0">
                <a:effectLst/>
                <a:latin typeface="Times New Roman" panose="02020603050405020304" pitchFamily="18" charset="0"/>
                <a:ea typeface="Times New Roman" panose="02020603050405020304" pitchFamily="18" charset="0"/>
              </a:rPr>
              <a:t> request, </a:t>
            </a:r>
            <a:r>
              <a:rPr lang="en-US" sz="8000" dirty="0" err="1">
                <a:effectLst/>
                <a:latin typeface="Times New Roman" panose="02020603050405020304" pitchFamily="18" charset="0"/>
                <a:ea typeface="Times New Roman" panose="02020603050405020304" pitchFamily="18" charset="0"/>
              </a:rPr>
              <a:t>HttpServletResponse</a:t>
            </a:r>
            <a:r>
              <a:rPr lang="en-US" sz="8000" dirty="0">
                <a:effectLst/>
                <a:latin typeface="Times New Roman" panose="02020603050405020304" pitchFamily="18" charset="0"/>
                <a:ea typeface="Times New Roman" panose="02020603050405020304" pitchFamily="18" charset="0"/>
              </a:rPr>
              <a:t> response)	throws </a:t>
            </a:r>
            <a:r>
              <a:rPr lang="en-US" sz="8000" dirty="0" err="1">
                <a:effectLst/>
                <a:latin typeface="Times New Roman" panose="02020603050405020304" pitchFamily="18" charset="0"/>
                <a:ea typeface="Times New Roman" panose="02020603050405020304" pitchFamily="18" charset="0"/>
              </a:rPr>
              <a:t>ServletException</a:t>
            </a: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IOException</a:t>
            </a:r>
            <a:r>
              <a:rPr lang="en-US" sz="8000" dirty="0">
                <a:effectLst/>
                <a:latin typeface="Times New Roman" panose="02020603050405020304" pitchFamily="18" charset="0"/>
                <a:ea typeface="Times New Roman" panose="02020603050405020304" pitchFamily="18" charset="0"/>
              </a:rPr>
              <a:t> {</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response.setContentType</a:t>
            </a:r>
            <a:r>
              <a:rPr lang="en-US" sz="8000" dirty="0">
                <a:effectLst/>
                <a:latin typeface="Times New Roman" panose="02020603050405020304" pitchFamily="18" charset="0"/>
                <a:ea typeface="Times New Roman" panose="02020603050405020304" pitchFamily="18" charset="0"/>
              </a:rPr>
              <a:t>("text/html");</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HttpSession</a:t>
            </a:r>
            <a:r>
              <a:rPr lang="en-US" sz="8000" dirty="0">
                <a:effectLst/>
                <a:latin typeface="Times New Roman" panose="02020603050405020304" pitchFamily="18" charset="0"/>
                <a:ea typeface="Times New Roman" panose="02020603050405020304" pitchFamily="18" charset="0"/>
              </a:rPr>
              <a:t> session=</a:t>
            </a:r>
            <a:r>
              <a:rPr lang="en-US" sz="8000" dirty="0" err="1">
                <a:effectLst/>
                <a:latin typeface="Times New Roman" panose="02020603050405020304" pitchFamily="18" charset="0"/>
                <a:ea typeface="Times New Roman" panose="02020603050405020304" pitchFamily="18" charset="0"/>
              </a:rPr>
              <a:t>request.getSession</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PrintWriter</a:t>
            </a:r>
            <a:r>
              <a:rPr lang="en-US" sz="8000" dirty="0">
                <a:effectLst/>
                <a:latin typeface="Times New Roman" panose="02020603050405020304" pitchFamily="18" charset="0"/>
                <a:ea typeface="Times New Roman" panose="02020603050405020304" pitchFamily="18" charset="0"/>
              </a:rPr>
              <a:t> out = </a:t>
            </a:r>
            <a:r>
              <a:rPr lang="en-US" sz="8000" dirty="0" err="1">
                <a:effectLst/>
                <a:latin typeface="Times New Roman" panose="02020603050405020304" pitchFamily="18" charset="0"/>
                <a:ea typeface="Times New Roman" panose="02020603050405020304" pitchFamily="18" charset="0"/>
              </a:rPr>
              <a:t>response.getWriter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user=</a:t>
            </a:r>
            <a:r>
              <a:rPr lang="en-US" sz="8000" dirty="0" err="1">
                <a:effectLst/>
                <a:latin typeface="Times New Roman" panose="02020603050405020304" pitchFamily="18" charset="0"/>
                <a:ea typeface="Times New Roman" panose="02020603050405020304" pitchFamily="18" charset="0"/>
              </a:rPr>
              <a:t>request.getParameter</a:t>
            </a:r>
            <a:r>
              <a:rPr lang="en-US" sz="8000" dirty="0">
                <a:effectLst/>
                <a:latin typeface="Times New Roman" panose="02020603050405020304" pitchFamily="18" charset="0"/>
                <a:ea typeface="Times New Roman" panose="02020603050405020304" pitchFamily="18" charset="0"/>
              </a:rPr>
              <a:t>("t1");</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pass=</a:t>
            </a:r>
            <a:r>
              <a:rPr lang="en-US" sz="8000" dirty="0" err="1">
                <a:effectLst/>
                <a:latin typeface="Times New Roman" panose="02020603050405020304" pitchFamily="18" charset="0"/>
                <a:ea typeface="Times New Roman" panose="02020603050405020304" pitchFamily="18" charset="0"/>
              </a:rPr>
              <a:t>request.getParameter</a:t>
            </a:r>
            <a:r>
              <a:rPr lang="en-US" sz="8000" dirty="0">
                <a:effectLst/>
                <a:latin typeface="Times New Roman" panose="02020603050405020304" pitchFamily="18" charset="0"/>
                <a:ea typeface="Times New Roman" panose="02020603050405020304" pitchFamily="18" charset="0"/>
              </a:rPr>
              <a:t>("t2");</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try{</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input[]={</a:t>
            </a:r>
            <a:r>
              <a:rPr lang="en-US" sz="8000" dirty="0" err="1">
                <a:effectLst/>
                <a:latin typeface="Times New Roman" panose="02020603050405020304" pitchFamily="18" charset="0"/>
                <a:ea typeface="Times New Roman" panose="02020603050405020304" pitchFamily="18" charset="0"/>
              </a:rPr>
              <a:t>user,pass</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String msg=</a:t>
            </a:r>
            <a:r>
              <a:rPr lang="en-US" sz="8000" dirty="0" err="1">
                <a:effectLst/>
                <a:latin typeface="Times New Roman" panose="02020603050405020304" pitchFamily="18" charset="0"/>
                <a:ea typeface="Times New Roman" panose="02020603050405020304" pitchFamily="18" charset="0"/>
              </a:rPr>
              <a:t>DBConnection.ownerLogin</a:t>
            </a:r>
            <a:r>
              <a:rPr lang="en-US" sz="8000" dirty="0">
                <a:effectLst/>
                <a:latin typeface="Times New Roman" panose="02020603050405020304" pitchFamily="18" charset="0"/>
                <a:ea typeface="Times New Roman" panose="02020603050405020304" pitchFamily="18" charset="0"/>
              </a:rPr>
              <a:t>(input);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if(</a:t>
            </a:r>
            <a:r>
              <a:rPr lang="en-US" sz="8000" dirty="0" err="1">
                <a:effectLst/>
                <a:latin typeface="Times New Roman" panose="02020603050405020304" pitchFamily="18" charset="0"/>
                <a:ea typeface="Times New Roman" panose="02020603050405020304" pitchFamily="18" charset="0"/>
              </a:rPr>
              <a:t>msg.equals</a:t>
            </a:r>
            <a:r>
              <a:rPr lang="en-US" sz="8000" dirty="0">
                <a:effectLst/>
                <a:latin typeface="Times New Roman" panose="02020603050405020304" pitchFamily="18" charset="0"/>
                <a:ea typeface="Times New Roman" panose="02020603050405020304" pitchFamily="18" charset="0"/>
              </a:rPr>
              <a:t>("success")){</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session.setAttribute</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user",user</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r>
              <a:rPr lang="en-US" sz="8000" dirty="0" err="1">
                <a:effectLst/>
                <a:latin typeface="Times New Roman" panose="02020603050405020304" pitchFamily="18" charset="0"/>
                <a:ea typeface="Times New Roman" panose="02020603050405020304" pitchFamily="18" charset="0"/>
              </a:rPr>
              <a:t>RequestDispatcher</a:t>
            </a:r>
            <a:r>
              <a:rPr lang="en-US" sz="8000" dirty="0">
                <a:effectLst/>
                <a:latin typeface="Times New Roman" panose="02020603050405020304" pitchFamily="18" charset="0"/>
                <a:ea typeface="Times New Roman" panose="02020603050405020304" pitchFamily="18" charset="0"/>
              </a:rPr>
              <a:t> </a:t>
            </a:r>
            <a:endParaRPr lang="en-US" sz="1000" dirty="0" smtClean="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18869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4EBB3-B100-28BA-A168-E25835654D7F}"/>
              </a:ext>
            </a:extLst>
          </p:cNvPr>
          <p:cNvSpPr>
            <a:spLocks noGrp="1"/>
          </p:cNvSpPr>
          <p:nvPr>
            <p:ph type="title"/>
          </p:nvPr>
        </p:nvSpPr>
        <p:spPr>
          <a:xfrm>
            <a:off x="1181100" y="-444500"/>
            <a:ext cx="10172700" cy="101600"/>
          </a:xfrm>
        </p:spPr>
        <p:txBody>
          <a:bodyPr>
            <a:normAutofit fontScale="90000"/>
          </a:bodyPr>
          <a:lstStyle/>
          <a:p>
            <a:endParaRPr lang="en-IN" dirty="0"/>
          </a:p>
        </p:txBody>
      </p:sp>
      <p:sp>
        <p:nvSpPr>
          <p:cNvPr id="3" name="Content Placeholder 2">
            <a:extLst>
              <a:ext uri="{FF2B5EF4-FFF2-40B4-BE49-F238E27FC236}">
                <a16:creationId xmlns="" xmlns:a16="http://schemas.microsoft.com/office/drawing/2014/main" id="{EB9130A4-EBC4-6245-539B-C7503CE58A0A}"/>
              </a:ext>
            </a:extLst>
          </p:cNvPr>
          <p:cNvSpPr>
            <a:spLocks noGrp="1"/>
          </p:cNvSpPr>
          <p:nvPr>
            <p:ph idx="1"/>
          </p:nvPr>
        </p:nvSpPr>
        <p:spPr>
          <a:xfrm>
            <a:off x="622300" y="812800"/>
            <a:ext cx="10515600" cy="6350000"/>
          </a:xfrm>
        </p:spPr>
        <p:txBody>
          <a:bodyPr>
            <a:normAutofit fontScale="25000" lnSpcReduction="20000"/>
          </a:bodyPr>
          <a:lstStyle/>
          <a:p>
            <a:pPr marL="0" indent="0" algn="just">
              <a:lnSpc>
                <a:spcPct val="150000"/>
              </a:lnSpc>
              <a:buNone/>
            </a:pPr>
            <a:r>
              <a:rPr lang="en-US" sz="8000" dirty="0" err="1">
                <a:effectLst/>
                <a:latin typeface="Times New Roman" panose="02020603050405020304" pitchFamily="18" charset="0"/>
                <a:ea typeface="Times New Roman" panose="02020603050405020304" pitchFamily="18" charset="0"/>
              </a:rPr>
              <a:t>rd</a:t>
            </a:r>
            <a:r>
              <a:rPr lang="en-US" sz="8000" dirty="0">
                <a:effectLst/>
                <a:latin typeface="Times New Roman" panose="02020603050405020304" pitchFamily="18" charset="0"/>
                <a:ea typeface="Times New Roman" panose="02020603050405020304" pitchFamily="18" charset="0"/>
              </a:rPr>
              <a:t>=</a:t>
            </a:r>
            <a:r>
              <a:rPr lang="en-US" sz="8000" dirty="0" err="1">
                <a:effectLst/>
                <a:latin typeface="Times New Roman" panose="02020603050405020304" pitchFamily="18" charset="0"/>
                <a:ea typeface="Times New Roman" panose="02020603050405020304" pitchFamily="18" charset="0"/>
              </a:rPr>
              <a:t>request.getRequestDispatcher</a:t>
            </a:r>
            <a:r>
              <a:rPr lang="en-US" sz="8000" dirty="0">
                <a:effectLst/>
                <a:latin typeface="Times New Roman" panose="02020603050405020304" pitchFamily="18" charset="0"/>
                <a:ea typeface="Times New Roman" panose="02020603050405020304" pitchFamily="18" charset="0"/>
              </a:rPr>
              <a:t>("OwnerScreen.jsp?t1=Welcome "+user);</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err="1">
                <a:effectLst/>
                <a:latin typeface="Times New Roman" panose="02020603050405020304" pitchFamily="18" charset="0"/>
                <a:ea typeface="Times New Roman" panose="02020603050405020304" pitchFamily="18" charset="0"/>
              </a:rPr>
              <a:t>rd.forward</a:t>
            </a:r>
            <a:r>
              <a:rPr lang="en-US" sz="8000" dirty="0">
                <a:effectLst/>
                <a:latin typeface="Times New Roman" panose="02020603050405020304" pitchFamily="18" charset="0"/>
                <a:ea typeface="Times New Roman" panose="02020603050405020304" pitchFamily="18" charset="0"/>
              </a:rPr>
              <a:t>(request, response);</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else {</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err="1">
                <a:effectLst/>
                <a:latin typeface="Times New Roman" panose="02020603050405020304" pitchFamily="18" charset="0"/>
                <a:ea typeface="Times New Roman" panose="02020603050405020304" pitchFamily="18" charset="0"/>
              </a:rPr>
              <a:t>response.sendRedirect</a:t>
            </a:r>
            <a:r>
              <a:rPr lang="en-US" sz="8000" dirty="0">
                <a:effectLst/>
                <a:latin typeface="Times New Roman" panose="02020603050405020304" pitchFamily="18" charset="0"/>
                <a:ea typeface="Times New Roman" panose="02020603050405020304" pitchFamily="18" charset="0"/>
              </a:rPr>
              <a:t>("Owner.jsp?t1=Invalid User");</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a:t>
            </a: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}catch(Exception e){</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err="1">
                <a:effectLst/>
                <a:latin typeface="Times New Roman" panose="02020603050405020304" pitchFamily="18" charset="0"/>
                <a:ea typeface="Times New Roman" panose="02020603050405020304" pitchFamily="18" charset="0"/>
              </a:rPr>
              <a:t>e.printStackTrace</a:t>
            </a: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a:t>
            </a: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 }</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8000" dirty="0">
                <a:effectLst/>
                <a:latin typeface="Times New Roman" panose="02020603050405020304" pitchFamily="18" charset="0"/>
                <a:ea typeface="Times New Roman" panose="02020603050405020304" pitchFamily="18" charset="0"/>
              </a:rPr>
              <a:t>}</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07063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B5C18C-8651-97B3-B3B2-FF6DA2F28850}"/>
              </a:ext>
            </a:extLst>
          </p:cNvPr>
          <p:cNvSpPr>
            <a:spLocks noGrp="1"/>
          </p:cNvSpPr>
          <p:nvPr>
            <p:ph type="title"/>
          </p:nvPr>
        </p:nvSpPr>
        <p:spPr>
          <a:xfrm>
            <a:off x="266700" y="18255"/>
            <a:ext cx="10515600" cy="906305"/>
          </a:xfrm>
        </p:spPr>
        <p:txBody>
          <a:bodyPr/>
          <a:lstStyle/>
          <a:p>
            <a:r>
              <a:rPr lang="en-IN" b="1" dirty="0">
                <a:latin typeface="Times New Roman" panose="02020603050405020304" pitchFamily="18" charset="0"/>
                <a:cs typeface="Times New Roman" panose="02020603050405020304" pitchFamily="18" charset="0"/>
              </a:rPr>
              <a:t>RESULTS</a:t>
            </a:r>
          </a:p>
        </p:txBody>
      </p:sp>
      <p:pic>
        <p:nvPicPr>
          <p:cNvPr id="7" name="Content Placeholder 3">
            <a:extLst>
              <a:ext uri="{FF2B5EF4-FFF2-40B4-BE49-F238E27FC236}">
                <a16:creationId xmlns="" xmlns:a16="http://schemas.microsoft.com/office/drawing/2014/main" id="{EDA27869-6E4B-1E9B-C6FB-CC4C02117F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838"/>
          <a:stretch/>
        </p:blipFill>
        <p:spPr>
          <a:xfrm>
            <a:off x="1584960" y="924560"/>
            <a:ext cx="9301480" cy="4734560"/>
          </a:xfrm>
          <a:prstGeom prst="rect">
            <a:avLst/>
          </a:prstGeom>
        </p:spPr>
      </p:pic>
      <p:sp>
        <p:nvSpPr>
          <p:cNvPr id="8" name="TextBox 7">
            <a:extLst>
              <a:ext uri="{FF2B5EF4-FFF2-40B4-BE49-F238E27FC236}">
                <a16:creationId xmlns="" xmlns:a16="http://schemas.microsoft.com/office/drawing/2014/main" id="{26F99FF7-84B6-D89F-FDAC-EDF0C5BF3DDC}"/>
              </a:ext>
            </a:extLst>
          </p:cNvPr>
          <p:cNvSpPr txBox="1"/>
          <p:nvPr/>
        </p:nvSpPr>
        <p:spPr>
          <a:xfrm>
            <a:off x="2590800" y="6136640"/>
            <a:ext cx="7894320" cy="369332"/>
          </a:xfrm>
          <a:prstGeom prst="rect">
            <a:avLst/>
          </a:prstGeom>
          <a:noFill/>
        </p:spPr>
        <p:txBody>
          <a:bodyPr wrap="square" rtlCol="0">
            <a:spAutoFit/>
          </a:bodyPr>
          <a:lstStyle/>
          <a:p>
            <a:r>
              <a:rPr lang="en-US" b="1" dirty="0">
                <a:latin typeface="Times New Roman" panose="02020603050405020304" pitchFamily="18" charset="0"/>
                <a:ea typeface="Times New Roman" panose="02020603050405020304" pitchFamily="18" charset="0"/>
              </a:rPr>
              <a:t>           Screenshot : </a:t>
            </a:r>
            <a:r>
              <a:rPr lang="en-US" sz="1800" dirty="0">
                <a:effectLst/>
                <a:latin typeface="Times New Roman" panose="02020603050405020304" pitchFamily="18" charset="0"/>
                <a:ea typeface="Times New Roman" panose="02020603050405020304" pitchFamily="18" charset="0"/>
              </a:rPr>
              <a:t>Home page to add data owner and user</a:t>
            </a:r>
            <a:endParaRPr lang="en-IN" dirty="0"/>
          </a:p>
        </p:txBody>
      </p:sp>
      <p:sp>
        <p:nvSpPr>
          <p:cNvPr id="3" name="TextBox 2">
            <a:extLst>
              <a:ext uri="{FF2B5EF4-FFF2-40B4-BE49-F238E27FC236}">
                <a16:creationId xmlns="" xmlns:a16="http://schemas.microsoft.com/office/drawing/2014/main" id="{E438857C-887F-00F0-EDBF-A115F458DB13}"/>
              </a:ext>
            </a:extLst>
          </p:cNvPr>
          <p:cNvSpPr txBox="1"/>
          <p:nvPr/>
        </p:nvSpPr>
        <p:spPr>
          <a:xfrm>
            <a:off x="3251200" y="1830865"/>
            <a:ext cx="6146800" cy="369332"/>
          </a:xfrm>
          <a:prstGeom prst="rect">
            <a:avLst/>
          </a:prstGeom>
          <a:solidFill>
            <a:schemeClr val="bg1"/>
          </a:solidFill>
          <a:ln>
            <a:noFill/>
          </a:ln>
        </p:spPr>
        <p:txBody>
          <a:bodyPr wrap="square" rtlCol="0">
            <a:spAutoFit/>
          </a:bodyPr>
          <a:lstStyle/>
          <a:p>
            <a:r>
              <a:rPr lang="en-IN" dirty="0"/>
              <a:t>Control of Access to Encrypted Cloud Storage</a:t>
            </a:r>
          </a:p>
        </p:txBody>
      </p:sp>
    </p:spTree>
    <p:extLst>
      <p:ext uri="{BB962C8B-B14F-4D97-AF65-F5344CB8AC3E}">
        <p14:creationId xmlns:p14="http://schemas.microsoft.com/office/powerpoint/2010/main" val="1110113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3867"/>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838200" y="1041400"/>
            <a:ext cx="10515600" cy="5704839"/>
          </a:xfrm>
        </p:spPr>
        <p:txBody>
          <a:bodyPr>
            <a:noAutofit/>
          </a:bodyPr>
          <a:lstStyle/>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Cloud computing has become a popular way to store data, but many people are concerned about entrusting sensitive information to cloud providers who may not provide enough user control. To address this, many data owners choose to outsource encrypted data using Ciphertext-Policy Attribute-based Encryption (CP-ABE) for fine-grained access control. However, previous schemes have not adequately protected against Economic Denial of Sustainability (EDoS) attacks, where attackers can consume cloud resources and cost the payer a great deal of money. This lack of transparency and accountability is a major concern for data owners. In response, your proposal aims to secure encrypted cloud storage from EDoS attacks and provide resource consumption accountability by using CP-ABE schemes in a black-box manner that complies with the arbitrary access policies of CP-ABE. You have presented two protocols for different settings and conducted performance and security analyses to demonstrate the effectiveness and efficiency of the proposed solution.</a:t>
            </a:r>
            <a:endParaRPr lang="en-IN" sz="20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369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A98700B-00CA-C64F-1D93-1CF5AB1C5B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020"/>
          <a:stretch/>
        </p:blipFill>
        <p:spPr bwMode="auto">
          <a:xfrm>
            <a:off x="1761369" y="728344"/>
            <a:ext cx="8323821" cy="458533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 xmlns:a16="http://schemas.microsoft.com/office/drawing/2014/main" id="{16E73FD7-CF80-A46F-7F72-2668B1523244}"/>
              </a:ext>
            </a:extLst>
          </p:cNvPr>
          <p:cNvSpPr txBox="1"/>
          <p:nvPr/>
        </p:nvSpPr>
        <p:spPr>
          <a:xfrm>
            <a:off x="3667760" y="5676898"/>
            <a:ext cx="7914640"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Screenshot : </a:t>
            </a:r>
            <a:r>
              <a:rPr lang="en-US" sz="1800" dirty="0">
                <a:effectLst/>
                <a:latin typeface="Times New Roman" panose="02020603050405020304" pitchFamily="18" charset="0"/>
                <a:ea typeface="Times New Roman" panose="02020603050405020304" pitchFamily="18" charset="0"/>
              </a:rPr>
              <a:t>Data owner login</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 xmlns:a16="http://schemas.microsoft.com/office/drawing/2014/main" id="{CF8A51E5-BD2B-9B0C-1E97-E562EE206868}"/>
              </a:ext>
            </a:extLst>
          </p:cNvPr>
          <p:cNvSpPr txBox="1"/>
          <p:nvPr/>
        </p:nvSpPr>
        <p:spPr>
          <a:xfrm>
            <a:off x="3302000" y="1635760"/>
            <a:ext cx="5405120" cy="369332"/>
          </a:xfrm>
          <a:prstGeom prst="rect">
            <a:avLst/>
          </a:prstGeom>
          <a:solidFill>
            <a:schemeClr val="bg1"/>
          </a:solidFill>
          <a:ln>
            <a:noFill/>
          </a:ln>
        </p:spPr>
        <p:txBody>
          <a:bodyPr wrap="square" rtlCol="0">
            <a:spAutoFit/>
          </a:bodyPr>
          <a:lstStyle/>
          <a:p>
            <a:r>
              <a:rPr lang="en-US" dirty="0">
                <a:latin typeface="Times New Roman" panose="02020603050405020304" pitchFamily="18" charset="0"/>
                <a:cs typeface="Times New Roman" panose="02020603050405020304" pitchFamily="18" charset="0"/>
              </a:rPr>
              <a:t>Control of Access to Encrypted Cloud Storage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382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836572A2-E804-D46E-5014-342B90DC84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565"/>
          <a:stretch/>
        </p:blipFill>
        <p:spPr bwMode="auto">
          <a:xfrm>
            <a:off x="1954356" y="799465"/>
            <a:ext cx="8283287" cy="4351338"/>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 xmlns:a16="http://schemas.microsoft.com/office/drawing/2014/main" id="{7CA81014-6C94-5632-A5D1-C94E0CD93687}"/>
              </a:ext>
            </a:extLst>
          </p:cNvPr>
          <p:cNvSpPr txBox="1"/>
          <p:nvPr/>
        </p:nvSpPr>
        <p:spPr>
          <a:xfrm>
            <a:off x="4155440" y="5516880"/>
            <a:ext cx="6258560"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Screenshot: </a:t>
            </a:r>
            <a:r>
              <a:rPr lang="en-US" sz="1800" dirty="0">
                <a:effectLst/>
                <a:latin typeface="Times New Roman" panose="02020603050405020304" pitchFamily="18" charset="0"/>
                <a:ea typeface="Times New Roman" panose="02020603050405020304" pitchFamily="18" charset="0"/>
              </a:rPr>
              <a:t>Uploading the files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2" name="TextBox 1">
            <a:extLst>
              <a:ext uri="{FF2B5EF4-FFF2-40B4-BE49-F238E27FC236}">
                <a16:creationId xmlns="" xmlns:a16="http://schemas.microsoft.com/office/drawing/2014/main" id="{A2E70FB5-0DAF-DB2D-9485-885B17D41AA9}"/>
              </a:ext>
            </a:extLst>
          </p:cNvPr>
          <p:cNvSpPr txBox="1"/>
          <p:nvPr/>
        </p:nvSpPr>
        <p:spPr>
          <a:xfrm>
            <a:off x="3423920" y="1625600"/>
            <a:ext cx="2529840" cy="367546"/>
          </a:xfrm>
          <a:prstGeom prst="rect">
            <a:avLst/>
          </a:prstGeom>
          <a:solidFill>
            <a:schemeClr val="bg1"/>
          </a:solidFill>
          <a:ln>
            <a:noFill/>
          </a:ln>
        </p:spPr>
        <p:txBody>
          <a:bodyPr wrap="square" rtlCol="0">
            <a:spAutoFit/>
          </a:bodyPr>
          <a:lstStyle/>
          <a:p>
            <a:r>
              <a:rPr lang="en-IN" dirty="0"/>
              <a:t>Control of Access to Enc</a:t>
            </a:r>
          </a:p>
        </p:txBody>
      </p:sp>
    </p:spTree>
    <p:extLst>
      <p:ext uri="{BB962C8B-B14F-4D97-AF65-F5344CB8AC3E}">
        <p14:creationId xmlns:p14="http://schemas.microsoft.com/office/powerpoint/2010/main" val="2690178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B4502B56-683E-5F20-2CB3-D318566923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440"/>
          <a:stretch/>
        </p:blipFill>
        <p:spPr bwMode="auto">
          <a:xfrm>
            <a:off x="1573157" y="779144"/>
            <a:ext cx="9045686" cy="472757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 xmlns:a16="http://schemas.microsoft.com/office/drawing/2014/main" id="{79D18930-9402-07D2-5D76-5AC64F2E97E1}"/>
              </a:ext>
            </a:extLst>
          </p:cNvPr>
          <p:cNvSpPr txBox="1"/>
          <p:nvPr/>
        </p:nvSpPr>
        <p:spPr>
          <a:xfrm>
            <a:off x="3180080" y="5862320"/>
            <a:ext cx="6817360" cy="861774"/>
          </a:xfrm>
          <a:prstGeom prst="rect">
            <a:avLst/>
          </a:prstGeom>
          <a:noFill/>
        </p:spPr>
        <p:txBody>
          <a:bodyPr wrap="square" rtlCol="0">
            <a:spAutoFit/>
          </a:bodyPr>
          <a:lstStyle/>
          <a:p>
            <a:pPr marL="450215">
              <a:lnSpc>
                <a:spcPct val="150000"/>
              </a:lnSpc>
              <a:spcAft>
                <a:spcPts val="600"/>
              </a:spcAf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Screenshot:</a:t>
            </a:r>
            <a:r>
              <a:rPr lang="en-US" sz="1800" dirty="0">
                <a:effectLst/>
                <a:latin typeface="Times New Roman" panose="02020603050405020304" pitchFamily="18" charset="0"/>
                <a:ea typeface="Times New Roman" panose="02020603050405020304" pitchFamily="18" charset="0"/>
              </a:rPr>
              <a:t> Data user login</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2" name="TextBox 1">
            <a:extLst>
              <a:ext uri="{FF2B5EF4-FFF2-40B4-BE49-F238E27FC236}">
                <a16:creationId xmlns="" xmlns:a16="http://schemas.microsoft.com/office/drawing/2014/main" id="{95734BEC-A5D1-9B01-906B-FE94B669C3F9}"/>
              </a:ext>
            </a:extLst>
          </p:cNvPr>
          <p:cNvSpPr txBox="1"/>
          <p:nvPr/>
        </p:nvSpPr>
        <p:spPr>
          <a:xfrm>
            <a:off x="3251200" y="1849120"/>
            <a:ext cx="5872480" cy="369332"/>
          </a:xfrm>
          <a:prstGeom prst="rect">
            <a:avLst/>
          </a:prstGeom>
          <a:solidFill>
            <a:schemeClr val="bg1"/>
          </a:solidFill>
          <a:ln>
            <a:noFill/>
          </a:ln>
        </p:spPr>
        <p:txBody>
          <a:bodyPr wrap="square" rtlCol="0">
            <a:spAutoFit/>
          </a:bodyPr>
          <a:lstStyle/>
          <a:p>
            <a:r>
              <a:rPr lang="en-IN" dirty="0"/>
              <a:t>Control of Access to Encrypted cloud Storage</a:t>
            </a:r>
          </a:p>
        </p:txBody>
      </p:sp>
    </p:spTree>
    <p:extLst>
      <p:ext uri="{BB962C8B-B14F-4D97-AF65-F5344CB8AC3E}">
        <p14:creationId xmlns:p14="http://schemas.microsoft.com/office/powerpoint/2010/main" val="246195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380F4E2-87BC-61DA-9D39-57D982AE24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786"/>
          <a:stretch/>
        </p:blipFill>
        <p:spPr bwMode="auto">
          <a:xfrm>
            <a:off x="1871626" y="335281"/>
            <a:ext cx="8977067" cy="516128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 xmlns:a16="http://schemas.microsoft.com/office/drawing/2014/main" id="{C18A148E-6C80-E9CF-80BE-F0BEE06D36CC}"/>
              </a:ext>
            </a:extLst>
          </p:cNvPr>
          <p:cNvSpPr txBox="1"/>
          <p:nvPr/>
        </p:nvSpPr>
        <p:spPr>
          <a:xfrm>
            <a:off x="4673600" y="5791200"/>
            <a:ext cx="5730240"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Screenshot:</a:t>
            </a:r>
            <a:r>
              <a:rPr lang="en-US" sz="1800" dirty="0">
                <a:effectLst/>
                <a:latin typeface="Times New Roman" panose="02020603050405020304" pitchFamily="18" charset="0"/>
                <a:ea typeface="Times New Roman" panose="02020603050405020304" pitchFamily="18" charset="0"/>
              </a:rPr>
              <a:t> User requesting for file</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2" name="TextBox 1">
            <a:extLst>
              <a:ext uri="{FF2B5EF4-FFF2-40B4-BE49-F238E27FC236}">
                <a16:creationId xmlns="" xmlns:a16="http://schemas.microsoft.com/office/drawing/2014/main" id="{2B04F2C3-EC60-4AE0-F063-B0562CE1E6B7}"/>
              </a:ext>
            </a:extLst>
          </p:cNvPr>
          <p:cNvSpPr txBox="1"/>
          <p:nvPr/>
        </p:nvSpPr>
        <p:spPr>
          <a:xfrm>
            <a:off x="3535680" y="1442719"/>
            <a:ext cx="5872480" cy="369332"/>
          </a:xfrm>
          <a:prstGeom prst="rect">
            <a:avLst/>
          </a:prstGeom>
          <a:solidFill>
            <a:schemeClr val="bg1"/>
          </a:solidFill>
          <a:ln>
            <a:noFill/>
          </a:ln>
        </p:spPr>
        <p:txBody>
          <a:bodyPr wrap="square" rtlCol="0">
            <a:spAutoFit/>
          </a:bodyPr>
          <a:lstStyle/>
          <a:p>
            <a:r>
              <a:rPr lang="en-IN" dirty="0"/>
              <a:t>Control of Access to Encrypted Clous Storage</a:t>
            </a:r>
          </a:p>
        </p:txBody>
      </p:sp>
    </p:spTree>
    <p:extLst>
      <p:ext uri="{BB962C8B-B14F-4D97-AF65-F5344CB8AC3E}">
        <p14:creationId xmlns:p14="http://schemas.microsoft.com/office/powerpoint/2010/main" val="3772895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 y="161925"/>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89000" y="1283757"/>
            <a:ext cx="10515600" cy="5006975"/>
          </a:xfrm>
        </p:spPr>
        <p:txBody>
          <a:bodyPr>
            <a:normAutofit fontScale="85000" lnSpcReduction="10000"/>
          </a:bodyPr>
          <a:lstStyle/>
          <a:p>
            <a:pPr marL="0" indent="0" algn="just">
              <a:lnSpc>
                <a:spcPct val="160000"/>
              </a:lnSpc>
              <a:buNone/>
            </a:pPr>
            <a:r>
              <a:rPr lang="en-US" sz="2400" dirty="0">
                <a:effectLst/>
                <a:latin typeface="Times New Roman" panose="02020603050405020304" pitchFamily="18" charset="0"/>
                <a:ea typeface="Times New Roman" panose="02020603050405020304" pitchFamily="18" charset="0"/>
              </a:rPr>
              <a:t>	Our proposed project aims to enhance the security of encrypted cloud storage by combining access control measures both at the cloud and data owner sides. This approach is designed to resist Distributed Denial of Service (DDoS) and Extreme Denial of Service (EDoS) attacks while also providing resource consumption accounting. Our system can support arbitrary Conjunctional Policy Attribute-Based Encryption (CP-ABE) constructions, which are secure against malicious data users and covert cloud providers. We have relaxed the security requirements for the cloud provider to accommodate covert adversaries, a more practical and relaxed notion compared to semi-honest adversaries. To optimize resource consumption accounting and reduce overhead, we utilize bloom filters and probabilistic checks. Based on our performance analysis, our approach offers small overhead compared to existing systems.</a:t>
            </a:r>
            <a:endParaRPr lang="en-IN" sz="2400" dirty="0">
              <a:effectLst/>
              <a:latin typeface="Times New Roman" panose="02020603050405020304" pitchFamily="18" charset="0"/>
              <a:ea typeface="Times New Roman" panose="02020603050405020304" pitchFamily="18" charset="0"/>
            </a:endParaRPr>
          </a:p>
          <a:p>
            <a:pPr marL="0" indent="0" algn="just">
              <a:lnSpc>
                <a:spcPct val="16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5368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CB46F7-8EDA-9984-FA66-5CDFACA52EC1}"/>
              </a:ext>
            </a:extLst>
          </p:cNvPr>
          <p:cNvSpPr>
            <a:spLocks noGrp="1"/>
          </p:cNvSpPr>
          <p:nvPr>
            <p:ph type="title"/>
          </p:nvPr>
        </p:nvSpPr>
        <p:spPr>
          <a:xfrm>
            <a:off x="127000" y="0"/>
            <a:ext cx="10515600" cy="1325563"/>
          </a:xfrm>
        </p:spPr>
        <p:txBody>
          <a:bodyPr/>
          <a:lstStyle/>
          <a:p>
            <a:r>
              <a:rPr lang="en-IN" b="1"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 xmlns:a16="http://schemas.microsoft.com/office/drawing/2014/main" id="{70AF80C9-0EA1-0B97-9B6E-2A8EFAF4AC4B}"/>
              </a:ext>
            </a:extLst>
          </p:cNvPr>
          <p:cNvSpPr>
            <a:spLocks noGrp="1"/>
          </p:cNvSpPr>
          <p:nvPr>
            <p:ph idx="1"/>
          </p:nvPr>
        </p:nvSpPr>
        <p:spPr/>
        <p:txBody>
          <a:bodyPr/>
          <a:lstStyle/>
          <a:p>
            <a:pPr algn="just">
              <a:lnSpc>
                <a:spcPct val="150000"/>
              </a:lnSpc>
            </a:pPr>
            <a:r>
              <a:rPr lang="en-US" sz="2000" dirty="0">
                <a:effectLst/>
                <a:latin typeface="Times New Roman" panose="02020603050405020304" pitchFamily="18" charset="0"/>
                <a:ea typeface="Times New Roman" panose="02020603050405020304" pitchFamily="18" charset="0"/>
              </a:rPr>
              <a:t>In this research work, we aim to develop a novel approach for ensuring secure file storage in the cloud, while preventing unauthorized access by other users. The proposed method involves encrypting the files and storing them in a secure cloud-based environment. This ensures that only authorized users are able to access the files and eliminates the risk of data breaches or unauthorized data access. The approach is expected to have significant benefits for organizations and individuals who store sensitive data in the cloud, by providing a secure and efficient means of managing their data</a:t>
            </a:r>
            <a:r>
              <a:rPr lang="en-US" sz="2000" dirty="0" smtClean="0">
                <a:effectLst/>
                <a:latin typeface="Times New Roman" panose="02020603050405020304" pitchFamily="18" charset="0"/>
                <a:ea typeface="Times New Roman" panose="02020603050405020304" pitchFamily="18" charset="0"/>
              </a:rPr>
              <a:t>.</a:t>
            </a:r>
          </a:p>
          <a:p>
            <a:pPr marL="0" indent="0" algn="just">
              <a:lnSpc>
                <a:spcPct val="150000"/>
              </a:lnSpc>
              <a:buNone/>
            </a:pPr>
            <a:endParaRPr lang="en-US" sz="2000" dirty="0">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smtClean="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smtClean="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ea typeface="Times New Roman" panose="02020603050405020304" pitchFamily="18" charset="0"/>
            </a:endParaRPr>
          </a:p>
          <a:p>
            <a:pPr marL="0" indent="0" algn="just">
              <a:lnSpc>
                <a:spcPct val="150000"/>
              </a:lnSpc>
              <a:buNone/>
            </a:pPr>
            <a:endParaRPr lang="en-US" sz="2000" dirty="0" smtClean="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0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46756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REFERENCES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4200" y="1109133"/>
            <a:ext cx="10769600" cy="5461000"/>
          </a:xfrm>
        </p:spPr>
        <p:txBody>
          <a:bodyPr>
            <a:normAutofit fontScale="92500"/>
          </a:bodyPr>
          <a:lstStyle/>
          <a:p>
            <a:pPr marL="0" indent="0">
              <a:buNone/>
            </a:pPr>
            <a:r>
              <a:rPr lang="en-IN" b="1" dirty="0"/>
              <a:t> </a:t>
            </a:r>
            <a:endParaRPr lang="en-US" dirty="0"/>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J. </a:t>
            </a:r>
            <a:r>
              <a:rPr lang="en-US" sz="2400" dirty="0" err="1">
                <a:latin typeface="Times New Roman" panose="02020603050405020304" pitchFamily="18" charset="0"/>
                <a:cs typeface="Times New Roman" panose="02020603050405020304" pitchFamily="18" charset="0"/>
              </a:rPr>
              <a:t>Bethencourt</a:t>
            </a:r>
            <a:r>
              <a:rPr lang="en-US" sz="2400" dirty="0">
                <a:latin typeface="Times New Roman" panose="02020603050405020304" pitchFamily="18" charset="0"/>
                <a:cs typeface="Times New Roman" panose="02020603050405020304" pitchFamily="18" charset="0"/>
              </a:rPr>
              <a:t>, A. </a:t>
            </a:r>
            <a:r>
              <a:rPr lang="en-US" sz="2400" dirty="0" err="1">
                <a:latin typeface="Times New Roman" panose="02020603050405020304" pitchFamily="18" charset="0"/>
                <a:cs typeface="Times New Roman" panose="02020603050405020304" pitchFamily="18" charset="0"/>
              </a:rPr>
              <a:t>Sahai</a:t>
            </a:r>
            <a:r>
              <a:rPr lang="en-US" sz="2400" dirty="0">
                <a:latin typeface="Times New Roman" panose="02020603050405020304" pitchFamily="18" charset="0"/>
                <a:cs typeface="Times New Roman" panose="02020603050405020304" pitchFamily="18" charset="0"/>
              </a:rPr>
              <a:t>, and B. Waters, “</a:t>
            </a:r>
            <a:r>
              <a:rPr lang="en-US" sz="2400" dirty="0" err="1">
                <a:latin typeface="Times New Roman" panose="02020603050405020304" pitchFamily="18" charset="0"/>
                <a:cs typeface="Times New Roman" panose="02020603050405020304" pitchFamily="18" charset="0"/>
              </a:rPr>
              <a:t>Ciphertext</a:t>
            </a:r>
            <a:r>
              <a:rPr lang="en-US" sz="2400" dirty="0">
                <a:latin typeface="Times New Roman" panose="02020603050405020304" pitchFamily="18" charset="0"/>
                <a:cs typeface="Times New Roman" panose="02020603050405020304" pitchFamily="18" charset="0"/>
              </a:rPr>
              <a:t>-policy attribute-            based encryption,” in 2007 IEEE Symposium on Security and Privacy (SP’07). IEEE, 2007, pp. 321–334.</a:t>
            </a: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Sahai</a:t>
            </a:r>
            <a:r>
              <a:rPr lang="en-US" sz="2400" dirty="0">
                <a:latin typeface="Times New Roman" panose="02020603050405020304" pitchFamily="18" charset="0"/>
                <a:cs typeface="Times New Roman" panose="02020603050405020304" pitchFamily="18" charset="0"/>
              </a:rPr>
              <a:t> and B. Waters, “Fuzzy identity-based encryption,” in Advances in Cryptology–EUROCRYPT 2005. Springer, 2005, pp. 457–473.</a:t>
            </a: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V. </a:t>
            </a:r>
            <a:r>
              <a:rPr lang="en-US" sz="2400" dirty="0" err="1">
                <a:latin typeface="Times New Roman" panose="02020603050405020304" pitchFamily="18" charset="0"/>
                <a:cs typeface="Times New Roman" panose="02020603050405020304" pitchFamily="18" charset="0"/>
              </a:rPr>
              <a:t>Goyal</a:t>
            </a:r>
            <a:r>
              <a:rPr lang="en-US" sz="2400" dirty="0">
                <a:latin typeface="Times New Roman" panose="02020603050405020304" pitchFamily="18" charset="0"/>
                <a:cs typeface="Times New Roman" panose="02020603050405020304" pitchFamily="18" charset="0"/>
              </a:rPr>
              <a:t>, O. Pandey, A. </a:t>
            </a:r>
            <a:r>
              <a:rPr lang="en-US" sz="2400" dirty="0" err="1">
                <a:latin typeface="Times New Roman" panose="02020603050405020304" pitchFamily="18" charset="0"/>
                <a:cs typeface="Times New Roman" panose="02020603050405020304" pitchFamily="18" charset="0"/>
              </a:rPr>
              <a:t>Sahai</a:t>
            </a:r>
            <a:r>
              <a:rPr lang="en-US" sz="2400" dirty="0">
                <a:latin typeface="Times New Roman" panose="02020603050405020304" pitchFamily="18" charset="0"/>
                <a:cs typeface="Times New Roman" panose="02020603050405020304" pitchFamily="18" charset="0"/>
              </a:rPr>
              <a:t>, and B. Waters, “Attribute-based encryption for fine-grained access control of encrypted data,” in Proceedings of the 13th ACM conference on Computer and communications security (CCS2006). ACM, 2006, pp. 89–98.</a:t>
            </a: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S. Yu, C. Wang, K. </a:t>
            </a:r>
            <a:r>
              <a:rPr lang="en-US" sz="2400" dirty="0" err="1">
                <a:latin typeface="Times New Roman" panose="02020603050405020304" pitchFamily="18" charset="0"/>
                <a:cs typeface="Times New Roman" panose="02020603050405020304" pitchFamily="18" charset="0"/>
              </a:rPr>
              <a:t>Ren</a:t>
            </a:r>
            <a:r>
              <a:rPr lang="en-US" sz="2400" dirty="0">
                <a:latin typeface="Times New Roman" panose="02020603050405020304" pitchFamily="18" charset="0"/>
                <a:cs typeface="Times New Roman" panose="02020603050405020304" pitchFamily="18" charset="0"/>
              </a:rPr>
              <a:t>, and W. Lou, “Achieving secure, scalable, and fine-grained data access control in cloud computing,” in The 29th IEEE International Conference on Computer Communications (IEEE INFOCOM 2010). IEEE, 2010, pp. 1–9.</a:t>
            </a: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B. Waters, “</a:t>
            </a:r>
            <a:r>
              <a:rPr lang="en-US" sz="2400" dirty="0" err="1">
                <a:latin typeface="Times New Roman" panose="02020603050405020304" pitchFamily="18" charset="0"/>
                <a:cs typeface="Times New Roman" panose="02020603050405020304" pitchFamily="18" charset="0"/>
              </a:rPr>
              <a:t>Ciphertext</a:t>
            </a:r>
            <a:r>
              <a:rPr lang="en-US" sz="2400" dirty="0">
                <a:latin typeface="Times New Roman" panose="02020603050405020304" pitchFamily="18" charset="0"/>
                <a:cs typeface="Times New Roman" panose="02020603050405020304" pitchFamily="18" charset="0"/>
              </a:rPr>
              <a:t>-policy attribute-based encryption: An expressive, efficient, and provably secure realization,” in Public Key Cryptography– PKC 2011. Springer, 2011, pp. 53–70.</a:t>
            </a:r>
          </a:p>
        </p:txBody>
      </p:sp>
    </p:spTree>
    <p:extLst>
      <p:ext uri="{BB962C8B-B14F-4D97-AF65-F5344CB8AC3E}">
        <p14:creationId xmlns:p14="http://schemas.microsoft.com/office/powerpoint/2010/main" val="4086386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smtClean="0">
                <a:latin typeface="Times New Roman" panose="02020603050405020304" pitchFamily="18" charset="0"/>
                <a:cs typeface="Times New Roman" panose="02020603050405020304" pitchFamily="18" charset="0"/>
              </a:rPr>
              <a:t>GITHUB LINK</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solidFill>
                  <a:srgbClr val="00B0F0"/>
                </a:solidFill>
              </a:rPr>
              <a:t>https</a:t>
            </a:r>
            <a:r>
              <a:rPr lang="en-US">
                <a:solidFill>
                  <a:srgbClr val="00B0F0"/>
                </a:solidFill>
              </a:rPr>
              <a:t>://</a:t>
            </a:r>
            <a:r>
              <a:rPr lang="en-US" smtClean="0">
                <a:solidFill>
                  <a:srgbClr val="00B0F0"/>
                </a:solidFill>
              </a:rPr>
              <a:t>github.com/Student-639/MAJOR-PROJECT</a:t>
            </a:r>
            <a:endParaRPr lang="en-US" dirty="0">
              <a:solidFill>
                <a:srgbClr val="00B0F0"/>
              </a:solidFill>
            </a:endParaRPr>
          </a:p>
        </p:txBody>
      </p:sp>
    </p:spTree>
    <p:extLst>
      <p:ext uri="{BB962C8B-B14F-4D97-AF65-F5344CB8AC3E}">
        <p14:creationId xmlns:p14="http://schemas.microsoft.com/office/powerpoint/2010/main" val="2755113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smtClean="0">
                <a:latin typeface="Times New Roman" panose="02020603050405020304" pitchFamily="18" charset="0"/>
                <a:cs typeface="Times New Roman" panose="02020603050405020304" pitchFamily="18" charset="0"/>
              </a:rPr>
              <a:t>PAPER PUBLICATION</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457834" y="1325563"/>
            <a:ext cx="3073132" cy="50630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8791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66300" y="804335"/>
            <a:ext cx="3073132" cy="53170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4054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143933"/>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929640" y="2050839"/>
            <a:ext cx="10515600" cy="4351338"/>
          </a:xfrm>
        </p:spPr>
        <p:txBody>
          <a:bodyPr>
            <a:normAutofit/>
          </a:bodyPr>
          <a:lstStyle/>
          <a:p>
            <a:pPr marL="342900" lvl="0" indent="-342900" algn="just">
              <a:lnSpc>
                <a:spcPct val="150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rPr>
              <a:t>In the existing system, R. K. Ko et.al., the authors discussed key issues and challenges about how to achieve accountability in cloud computing.</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rPr>
              <a:t>In the literature, D. O´. </a:t>
            </a:r>
            <a:r>
              <a:rPr lang="en-US" sz="2000" dirty="0" err="1">
                <a:effectLst/>
                <a:latin typeface="Times New Roman" panose="02020603050405020304" pitchFamily="18" charset="0"/>
                <a:ea typeface="Times New Roman" panose="02020603050405020304" pitchFamily="18" charset="0"/>
              </a:rPr>
              <a:t>Coilea´et.al.,the</a:t>
            </a:r>
            <a:r>
              <a:rPr lang="en-US" sz="2000" dirty="0">
                <a:effectLst/>
                <a:latin typeface="Times New Roman" panose="02020603050405020304" pitchFamily="18" charset="0"/>
                <a:ea typeface="Times New Roman" panose="02020603050405020304" pitchFamily="18" charset="0"/>
              </a:rPr>
              <a:t> authors surveyed existing accounting and accountability in content distribution architectures.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rPr>
              <a:t>V. Sekaret.al. and C. Chen et. al., the authors respectively proposed a systematic approach for verifiable resource accounting in cloud computing. </a:t>
            </a:r>
            <a:endParaRPr lang="en-IN" sz="2000"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2200" dirty="0"/>
          </a:p>
        </p:txBody>
      </p:sp>
    </p:spTree>
    <p:extLst>
      <p:ext uri="{BB962C8B-B14F-4D97-AF65-F5344CB8AC3E}">
        <p14:creationId xmlns:p14="http://schemas.microsoft.com/office/powerpoint/2010/main" val="3234458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59434" y="872067"/>
            <a:ext cx="3073132" cy="5304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2081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stretch>
            <a:fillRect/>
          </a:stretch>
        </p:blipFill>
        <p:spPr>
          <a:xfrm>
            <a:off x="4525568" y="846666"/>
            <a:ext cx="3073132" cy="52202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932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59434" y="745067"/>
            <a:ext cx="3073132" cy="5431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8074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9434" y="753533"/>
            <a:ext cx="3073132" cy="54234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3118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9434" y="855133"/>
            <a:ext cx="3073132" cy="5321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1846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91701" y="821267"/>
            <a:ext cx="3073132" cy="53302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6675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9500" y="880534"/>
            <a:ext cx="3073132" cy="52324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5999" y="880534"/>
            <a:ext cx="3141159" cy="51858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8295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44133"/>
            <a:ext cx="10515600" cy="1905000"/>
          </a:xfrm>
        </p:spPr>
        <p:txBody>
          <a:bodyPr>
            <a:normAutofit/>
          </a:bodyPr>
          <a:lstStyle/>
          <a:p>
            <a:r>
              <a:rPr lang="en-US" b="1" dirty="0">
                <a:latin typeface="Times New Roman" panose="02020603050405020304" pitchFamily="18" charset="0"/>
                <a:cs typeface="Times New Roman" panose="02020603050405020304" pitchFamily="18" charset="0"/>
              </a:rPr>
              <a:t>			THANK  YOU</a:t>
            </a:r>
          </a:p>
        </p:txBody>
      </p:sp>
      <p:sp>
        <p:nvSpPr>
          <p:cNvPr id="3" name="Content Placeholder 2"/>
          <p:cNvSpPr>
            <a:spLocks noGrp="1"/>
          </p:cNvSpPr>
          <p:nvPr>
            <p:ph idx="1"/>
          </p:nvPr>
        </p:nvSpPr>
        <p:spPr>
          <a:xfrm>
            <a:off x="8398932" y="4089400"/>
            <a:ext cx="3564467" cy="2527830"/>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Presented by-</a:t>
            </a:r>
          </a:p>
          <a:p>
            <a:pPr marL="0" indent="0">
              <a:buNone/>
            </a:pPr>
            <a:r>
              <a:rPr lang="en-US" sz="2000" dirty="0">
                <a:latin typeface="Times New Roman" panose="02020603050405020304" pitchFamily="18" charset="0"/>
                <a:cs typeface="Times New Roman" panose="02020603050405020304" pitchFamily="18" charset="0"/>
              </a:rPr>
              <a:t>P. </a:t>
            </a:r>
            <a:r>
              <a:rPr lang="en-US" sz="2000" dirty="0" err="1">
                <a:latin typeface="Times New Roman" panose="02020603050405020304" pitchFamily="18" charset="0"/>
                <a:cs typeface="Times New Roman" panose="02020603050405020304" pitchFamily="18" charset="0"/>
              </a:rPr>
              <a:t>Sai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Preethi</a:t>
            </a:r>
            <a:r>
              <a:rPr lang="en-US" sz="2000" dirty="0">
                <a:latin typeface="Times New Roman" panose="02020603050405020304" pitchFamily="18" charset="0"/>
                <a:cs typeface="Times New Roman" panose="02020603050405020304" pitchFamily="18" charset="0"/>
              </a:rPr>
              <a:t>(197R1A05N9)</a:t>
            </a:r>
          </a:p>
          <a:p>
            <a:pPr marL="0" indent="0">
              <a:buNone/>
            </a:pPr>
            <a:r>
              <a:rPr lang="en-US" sz="2000" dirty="0">
                <a:latin typeface="Times New Roman" panose="02020603050405020304" pitchFamily="18" charset="0"/>
                <a:cs typeface="Times New Roman" panose="02020603050405020304" pitchFamily="18" charset="0"/>
              </a:rPr>
              <a:t>N. </a:t>
            </a:r>
            <a:r>
              <a:rPr lang="en-US" sz="2000" dirty="0" err="1">
                <a:latin typeface="Times New Roman" panose="02020603050405020304" pitchFamily="18" charset="0"/>
                <a:cs typeface="Times New Roman" panose="02020603050405020304" pitchFamily="18" charset="0"/>
              </a:rPr>
              <a:t>Preethi</a:t>
            </a:r>
            <a:r>
              <a:rPr lang="en-US" sz="2000" dirty="0">
                <a:latin typeface="Times New Roman" panose="02020603050405020304" pitchFamily="18" charset="0"/>
                <a:cs typeface="Times New Roman" panose="02020603050405020304" pitchFamily="18" charset="0"/>
              </a:rPr>
              <a:t> (197R1A05N6)</a:t>
            </a:r>
          </a:p>
          <a:p>
            <a:pPr marL="0" indent="0">
              <a:buNone/>
            </a:pP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Chandrika</a:t>
            </a:r>
            <a:r>
              <a:rPr lang="en-US" sz="2000" dirty="0">
                <a:latin typeface="Times New Roman" panose="02020603050405020304" pitchFamily="18" charset="0"/>
                <a:cs typeface="Times New Roman" panose="02020603050405020304" pitchFamily="18" charset="0"/>
              </a:rPr>
              <a:t> (197R1A05J3)</a:t>
            </a:r>
          </a:p>
        </p:txBody>
      </p:sp>
    </p:spTree>
    <p:extLst>
      <p:ext uri="{BB962C8B-B14F-4D97-AF65-F5344CB8AC3E}">
        <p14:creationId xmlns:p14="http://schemas.microsoft.com/office/powerpoint/2010/main" val="805374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7" y="212725"/>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idx="1"/>
          </p:nvPr>
        </p:nvSpPr>
        <p:spPr/>
        <p:txBody>
          <a:bodyPr>
            <a:normAutofit/>
          </a:bodyPr>
          <a:lstStyle/>
          <a:p>
            <a:pPr algn="just">
              <a:lnSpc>
                <a:spcPct val="200000"/>
              </a:lnSpc>
            </a:pPr>
            <a:r>
              <a:rPr lang="en-US" sz="2000" dirty="0">
                <a:latin typeface="Times New Roman" panose="02020603050405020304" pitchFamily="18" charset="0"/>
                <a:cs typeface="Times New Roman" panose="02020603050405020304" pitchFamily="18" charset="0"/>
              </a:rPr>
              <a:t>The accounting approach involves changes to the system model, and requires the anonymous verification of users, which is not supported in previous systems.  </a:t>
            </a:r>
          </a:p>
          <a:p>
            <a:pPr algn="just">
              <a:lnSpc>
                <a:spcPct val="200000"/>
              </a:lnSpc>
            </a:pPr>
            <a:r>
              <a:rPr lang="en-US" sz="2000" dirty="0">
                <a:latin typeface="Times New Roman" panose="02020603050405020304" pitchFamily="18" charset="0"/>
                <a:cs typeface="Times New Roman" panose="02020603050405020304" pitchFamily="18" charset="0"/>
              </a:rPr>
              <a:t>The access control is only available for data owners, which turns out to be insufficient. </a:t>
            </a:r>
          </a:p>
          <a:p>
            <a:pPr algn="just">
              <a:lnSpc>
                <a:spcPct val="200000"/>
              </a:lnSpc>
            </a:pPr>
            <a:r>
              <a:rPr lang="en-US" sz="2000" dirty="0">
                <a:latin typeface="Times New Roman" panose="02020603050405020304" pitchFamily="18" charset="0"/>
                <a:cs typeface="Times New Roman" panose="02020603050405020304" pitchFamily="18" charset="0"/>
              </a:rPr>
              <a:t>This makes the storage system vulnerable to the resource-exhaustion attacks. </a:t>
            </a:r>
          </a:p>
          <a:p>
            <a:pPr algn="just">
              <a:lnSpc>
                <a:spcPct val="200000"/>
              </a:lnSpc>
            </a:pPr>
            <a:r>
              <a:rPr lang="en-US" sz="2000" dirty="0">
                <a:latin typeface="Times New Roman" panose="02020603050405020304" pitchFamily="18" charset="0"/>
                <a:cs typeface="Times New Roman" panose="02020603050405020304" pitchFamily="18" charset="0"/>
              </a:rPr>
              <a:t>It loses the flexibility of access control from CP-ABE. </a:t>
            </a:r>
          </a:p>
        </p:txBody>
      </p:sp>
    </p:spTree>
    <p:extLst>
      <p:ext uri="{BB962C8B-B14F-4D97-AF65-F5344CB8AC3E}">
        <p14:creationId xmlns:p14="http://schemas.microsoft.com/office/powerpoint/2010/main" val="3335131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67" y="178859"/>
            <a:ext cx="10515600" cy="1141941"/>
          </a:xfrm>
        </p:spPr>
        <p:txBody>
          <a:bodyPr>
            <a:normAutofit/>
          </a:bodyPr>
          <a:lstStyle/>
          <a:p>
            <a:r>
              <a:rPr lang="en-US" sz="40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838200" y="1320800"/>
            <a:ext cx="10515600" cy="5212080"/>
          </a:xfrm>
        </p:spPr>
        <p:txBody>
          <a:bodyPr>
            <a:normAutofit fontScale="92500" lnSpcReduction="10000"/>
          </a:bodyPr>
          <a:lstStyle/>
          <a:p>
            <a:pPr marL="0" indent="0" algn="just">
              <a:lnSpc>
                <a:spcPct val="150000"/>
              </a:lnSpc>
              <a:buNone/>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security requirements of the system are achieved through two key components:</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 cloud-side access control mechanism that blocks users whose attribute set does not meet the access policy A;</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 proof-collecting subsystem that allows the cloud provider to collect proofs of resource consumption from users and present them to the data owner later.</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0" algn="just">
              <a:lnSpc>
                <a:spcPct val="150000"/>
              </a:lnSpc>
              <a:buNone/>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Real-world scenarios often involve specifying a maximum expected download time, and data owners can remain offline unless they choose to increase this value. The first protocol, Partially Outsourced Protocol (POP), is designed to address such scenarios. In cases where the data owner cannot set expectations for download times or would be offline for an extended period, the Fully Outsourced Protocol (FOP) can be utilized, allowing the data owner to delegate control to the cloud. </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010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77259"/>
            <a:ext cx="10515600" cy="811742"/>
          </a:xfrm>
        </p:spPr>
        <p:txBody>
          <a:bodyPr>
            <a:normAutofit/>
          </a:bodyPr>
          <a:lstStyle/>
          <a:p>
            <a:r>
              <a:rPr lang="en-US" sz="4000"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838200" y="889002"/>
            <a:ext cx="10515600" cy="5630332"/>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We propose a general solution to secure encrypted cloud storage to prevent the EDoS attacks, as well as have fine-grained access control and resource consumption accountability. </a:t>
            </a:r>
          </a:p>
          <a:p>
            <a:pPr algn="just">
              <a:lnSpc>
                <a:spcPct val="150000"/>
              </a:lnSpc>
            </a:pPr>
            <a:r>
              <a:rPr lang="en-US" sz="2000" dirty="0">
                <a:latin typeface="Times New Roman" panose="02020603050405020304" pitchFamily="18" charset="0"/>
                <a:cs typeface="Times New Roman" panose="02020603050405020304" pitchFamily="18" charset="0"/>
              </a:rPr>
              <a:t>For different data owner online patterns and performance concern, we provide two protocols for authentication and resource consumption accounting. </a:t>
            </a:r>
          </a:p>
          <a:p>
            <a:pPr algn="just">
              <a:lnSpc>
                <a:spcPct val="150000"/>
              </a:lnSpc>
            </a:pPr>
            <a:r>
              <a:rPr lang="en-US" sz="2000" dirty="0">
                <a:latin typeface="Times New Roman" panose="02020603050405020304" pitchFamily="18" charset="0"/>
                <a:cs typeface="Times New Roman" panose="02020603050405020304" pitchFamily="18" charset="0"/>
              </a:rPr>
              <a:t>We also introduce the bloom filter and the probabilistic check to improve the efficiency but still guarantee the security. </a:t>
            </a:r>
          </a:p>
          <a:p>
            <a:pPr algn="just">
              <a:lnSpc>
                <a:spcPct val="150000"/>
              </a:lnSpc>
            </a:pPr>
            <a:r>
              <a:rPr lang="en-US" sz="2000" dirty="0">
                <a:latin typeface="Times New Roman" panose="02020603050405020304" pitchFamily="18" charset="0"/>
                <a:cs typeface="Times New Roman" panose="02020603050405020304" pitchFamily="18" charset="0"/>
              </a:rPr>
              <a:t> Compared with many state-of-arts constructions of encrypted cloud storage that assume the existence of a semi-honest cloud provider, we use a more practical threat model.</a:t>
            </a:r>
          </a:p>
          <a:p>
            <a:pPr algn="just">
              <a:lnSpc>
                <a:spcPct val="150000"/>
              </a:lnSpc>
            </a:pPr>
            <a:r>
              <a:rPr lang="en-US" sz="2000" dirty="0">
                <a:latin typeface="Times New Roman" panose="02020603050405020304" pitchFamily="18" charset="0"/>
                <a:cs typeface="Times New Roman" panose="02020603050405020304" pitchFamily="18" charset="0"/>
              </a:rPr>
              <a:t> Compared with relevant schemes, our approach works on the protocol level to provide the resource verifiability that relies on authorized users who satisfy the CP-ABE policy, and achieves the covert security which is more practical and secure.</a:t>
            </a:r>
          </a:p>
        </p:txBody>
      </p:sp>
    </p:spTree>
    <p:extLst>
      <p:ext uri="{BB962C8B-B14F-4D97-AF65-F5344CB8AC3E}">
        <p14:creationId xmlns:p14="http://schemas.microsoft.com/office/powerpoint/2010/main" val="376612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10185400" cy="1325563"/>
          </a:xfrm>
        </p:spPr>
        <p:txBody>
          <a:bodyPr>
            <a:normAutofit/>
          </a:bodyPr>
          <a:lstStyle/>
          <a:p>
            <a:r>
              <a:rPr lang="en-US" sz="4000" b="1" dirty="0">
                <a:latin typeface="Times New Roman" panose="02020603050405020304" pitchFamily="18" charset="0"/>
                <a:cs typeface="Times New Roman" panose="02020603050405020304" pitchFamily="18" charset="0"/>
              </a:rPr>
              <a:t>HARDWARE REQURIEMENTS</a:t>
            </a:r>
          </a:p>
        </p:txBody>
      </p:sp>
      <p:sp>
        <p:nvSpPr>
          <p:cNvPr id="3" name="Content Placeholder 2"/>
          <p:cNvSpPr>
            <a:spLocks noGrp="1"/>
          </p:cNvSpPr>
          <p:nvPr>
            <p:ph idx="1"/>
          </p:nvPr>
        </p:nvSpPr>
        <p:spPr/>
        <p:txBody>
          <a:bodyPr numCol="1">
            <a:normAutofit/>
          </a:bodyPr>
          <a:lstStyle/>
          <a:p>
            <a:pPr algn="just">
              <a:lnSpc>
                <a:spcPct val="100000"/>
              </a:lnSpc>
            </a:pPr>
            <a:r>
              <a:rPr lang="en-US" sz="2400" b="1" dirty="0">
                <a:latin typeface="Times New Roman" panose="02020603050405020304" pitchFamily="18" charset="0"/>
                <a:cs typeface="Times New Roman" panose="02020603050405020304" pitchFamily="18" charset="0"/>
              </a:rPr>
              <a:t>System</a:t>
            </a:r>
            <a:r>
              <a:rPr lang="en-US" sz="2400" dirty="0">
                <a:latin typeface="Times New Roman" panose="02020603050405020304" pitchFamily="18" charset="0"/>
                <a:cs typeface="Times New Roman" panose="02020603050405020304" pitchFamily="18" charset="0"/>
              </a:rPr>
              <a:t>              :   Pentium IV 2.4 GHz. </a:t>
            </a:r>
          </a:p>
          <a:p>
            <a:pPr algn="just">
              <a:lnSpc>
                <a:spcPct val="100000"/>
              </a:lnSpc>
            </a:pPr>
            <a:r>
              <a:rPr lang="en-US" sz="2400" b="1" dirty="0">
                <a:latin typeface="Times New Roman" panose="02020603050405020304" pitchFamily="18" charset="0"/>
                <a:cs typeface="Times New Roman" panose="02020603050405020304" pitchFamily="18" charset="0"/>
              </a:rPr>
              <a:t>Hard Disk         </a:t>
            </a:r>
            <a:r>
              <a:rPr lang="en-US" sz="2400" dirty="0">
                <a:latin typeface="Times New Roman" panose="02020603050405020304" pitchFamily="18" charset="0"/>
                <a:cs typeface="Times New Roman" panose="02020603050405020304" pitchFamily="18" charset="0"/>
              </a:rPr>
              <a:t>:  40 GB. </a:t>
            </a:r>
          </a:p>
          <a:p>
            <a:pPr algn="just">
              <a:lnSpc>
                <a:spcPct val="100000"/>
              </a:lnSpc>
            </a:pPr>
            <a:r>
              <a:rPr lang="en-US" sz="2400" b="1" dirty="0">
                <a:latin typeface="Times New Roman" panose="02020603050405020304" pitchFamily="18" charset="0"/>
                <a:cs typeface="Times New Roman" panose="02020603050405020304" pitchFamily="18" charset="0"/>
              </a:rPr>
              <a:t>Floppy Drive    </a:t>
            </a:r>
            <a:r>
              <a:rPr lang="en-US" sz="2400" dirty="0">
                <a:latin typeface="Times New Roman" panose="02020603050405020304" pitchFamily="18" charset="0"/>
                <a:cs typeface="Times New Roman" panose="02020603050405020304" pitchFamily="18" charset="0"/>
              </a:rPr>
              <a:t>:  1.44 Mb. </a:t>
            </a:r>
          </a:p>
          <a:p>
            <a:pPr algn="just">
              <a:lnSpc>
                <a:spcPct val="100000"/>
              </a:lnSpc>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Monitor</a:t>
            </a:r>
            <a:r>
              <a:rPr lang="en-US" sz="2400" dirty="0">
                <a:latin typeface="Times New Roman" panose="02020603050405020304" pitchFamily="18" charset="0"/>
                <a:cs typeface="Times New Roman" panose="02020603050405020304" pitchFamily="18" charset="0"/>
              </a:rPr>
              <a:t>           :  15 VGA </a:t>
            </a:r>
            <a:r>
              <a:rPr lang="en-US" sz="2400" dirty="0" err="1">
                <a:latin typeface="Times New Roman" panose="02020603050405020304" pitchFamily="18" charset="0"/>
                <a:cs typeface="Times New Roman" panose="02020603050405020304" pitchFamily="18" charset="0"/>
              </a:rPr>
              <a:t>Colour</a:t>
            </a:r>
            <a:r>
              <a:rPr lang="en-US" sz="2400" dirty="0">
                <a:latin typeface="Times New Roman" panose="02020603050405020304" pitchFamily="18" charset="0"/>
                <a:cs typeface="Times New Roman" panose="02020603050405020304" pitchFamily="18" charset="0"/>
              </a:rPr>
              <a:t>.  </a:t>
            </a:r>
          </a:p>
          <a:p>
            <a:pPr algn="just">
              <a:lnSpc>
                <a:spcPct val="100000"/>
              </a:lnSpc>
            </a:pPr>
            <a:r>
              <a:rPr lang="en-US" sz="2400" b="1" dirty="0">
                <a:latin typeface="Times New Roman" panose="02020603050405020304" pitchFamily="18" charset="0"/>
                <a:cs typeface="Times New Roman" panose="02020603050405020304" pitchFamily="18" charset="0"/>
              </a:rPr>
              <a:t>Mouse</a:t>
            </a:r>
            <a:r>
              <a:rPr lang="en-US" sz="2400" dirty="0">
                <a:latin typeface="Times New Roman" panose="02020603050405020304" pitchFamily="18" charset="0"/>
                <a:cs typeface="Times New Roman" panose="02020603050405020304" pitchFamily="18" charset="0"/>
              </a:rPr>
              <a:t>               :  Logitech.</a:t>
            </a:r>
          </a:p>
          <a:p>
            <a:pPr algn="just">
              <a:lnSpc>
                <a:spcPct val="100000"/>
              </a:lnSpc>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Ram</a:t>
            </a:r>
            <a:r>
              <a:rPr lang="en-US" sz="2400" dirty="0">
                <a:latin typeface="Times New Roman" panose="02020603050405020304" pitchFamily="18" charset="0"/>
                <a:cs typeface="Times New Roman" panose="02020603050405020304" pitchFamily="18" charset="0"/>
              </a:rPr>
              <a:t>                 :  512 Mb. </a:t>
            </a:r>
          </a:p>
        </p:txBody>
      </p:sp>
    </p:spTree>
    <p:extLst>
      <p:ext uri="{BB962C8B-B14F-4D97-AF65-F5344CB8AC3E}">
        <p14:creationId xmlns:p14="http://schemas.microsoft.com/office/powerpoint/2010/main" val="771225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170392"/>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SOFTWARE REQURIEMENTS</a:t>
            </a:r>
          </a:p>
        </p:txBody>
      </p:sp>
      <p:sp>
        <p:nvSpPr>
          <p:cNvPr id="3" name="Content Placeholder 2"/>
          <p:cNvSpPr>
            <a:spLocks noGrp="1"/>
          </p:cNvSpPr>
          <p:nvPr>
            <p:ph idx="1"/>
          </p:nvPr>
        </p:nvSpPr>
        <p:spPr/>
        <p:txBody>
          <a:bodyPr>
            <a:normAutofit/>
          </a:bodyPr>
          <a:lstStyle/>
          <a:p>
            <a:pPr algn="just">
              <a:lnSpc>
                <a:spcPct val="150000"/>
              </a:lnSpc>
            </a:pPr>
            <a:r>
              <a:rPr lang="en-US" sz="2400" b="1" dirty="0">
                <a:latin typeface="Times New Roman" panose="02020603050405020304" pitchFamily="18" charset="0"/>
                <a:ea typeface="Tahoma" panose="020B0604030504040204" pitchFamily="34" charset="0"/>
                <a:cs typeface="Times New Roman" panose="02020603050405020304" pitchFamily="18" charset="0"/>
              </a:rPr>
              <a:t>Operating System    </a:t>
            </a:r>
            <a:r>
              <a:rPr lang="en-US" sz="2400" dirty="0">
                <a:latin typeface="Times New Roman" panose="02020603050405020304" pitchFamily="18" charset="0"/>
                <a:ea typeface="Tahoma" panose="020B0604030504040204" pitchFamily="34" charset="0"/>
                <a:cs typeface="Times New Roman" panose="02020603050405020304" pitchFamily="18" charset="0"/>
              </a:rPr>
              <a:t>:   Windows 10  </a:t>
            </a:r>
          </a:p>
          <a:p>
            <a:pPr algn="just">
              <a:lnSpc>
                <a:spcPct val="150000"/>
              </a:lnSpc>
            </a:pPr>
            <a:r>
              <a:rPr lang="en-US" sz="2400" b="1" dirty="0">
                <a:latin typeface="Times New Roman" panose="02020603050405020304" pitchFamily="18" charset="0"/>
                <a:ea typeface="Tahoma" panose="020B0604030504040204" pitchFamily="34" charset="0"/>
                <a:cs typeface="Times New Roman" panose="02020603050405020304" pitchFamily="18" charset="0"/>
              </a:rPr>
              <a:t>Technology</a:t>
            </a:r>
            <a:r>
              <a:rPr lang="en-US" sz="2400" dirty="0">
                <a:latin typeface="Times New Roman" panose="02020603050405020304" pitchFamily="18" charset="0"/>
                <a:ea typeface="Tahoma" panose="020B0604030504040204" pitchFamily="34" charset="0"/>
                <a:cs typeface="Times New Roman" panose="02020603050405020304" pitchFamily="18" charset="0"/>
              </a:rPr>
              <a:t>               :   Java 2 Standard Edition, JDBC </a:t>
            </a:r>
          </a:p>
          <a:p>
            <a:pPr algn="just">
              <a:lnSpc>
                <a:spcPct val="150000"/>
              </a:lnSpc>
            </a:pP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a:latin typeface="Times New Roman" panose="02020603050405020304" pitchFamily="18" charset="0"/>
                <a:ea typeface="Tahoma" panose="020B0604030504040204" pitchFamily="34" charset="0"/>
                <a:cs typeface="Times New Roman" panose="02020603050405020304" pitchFamily="18" charset="0"/>
              </a:rPr>
              <a:t>Web Server             </a:t>
            </a:r>
            <a:r>
              <a:rPr lang="en-US" sz="2400" dirty="0">
                <a:latin typeface="Times New Roman" panose="02020603050405020304" pitchFamily="18" charset="0"/>
                <a:ea typeface="Tahoma" panose="020B0604030504040204" pitchFamily="34" charset="0"/>
                <a:cs typeface="Times New Roman" panose="02020603050405020304" pitchFamily="18" charset="0"/>
              </a:rPr>
              <a:t>:    Tomcat 7.0 </a:t>
            </a:r>
          </a:p>
          <a:p>
            <a:pPr algn="just">
              <a:lnSpc>
                <a:spcPct val="150000"/>
              </a:lnSpc>
            </a:pP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a:latin typeface="Times New Roman" panose="02020603050405020304" pitchFamily="18" charset="0"/>
                <a:ea typeface="Tahoma" panose="020B0604030504040204" pitchFamily="34" charset="0"/>
                <a:cs typeface="Times New Roman" panose="02020603050405020304" pitchFamily="18" charset="0"/>
              </a:rPr>
              <a:t>Editor</a:t>
            </a:r>
            <a:r>
              <a:rPr lang="en-US" sz="2400" dirty="0">
                <a:latin typeface="Times New Roman" panose="02020603050405020304" pitchFamily="18" charset="0"/>
                <a:ea typeface="Tahoma" panose="020B0604030504040204" pitchFamily="34" charset="0"/>
                <a:cs typeface="Times New Roman" panose="02020603050405020304" pitchFamily="18" charset="0"/>
              </a:rPr>
              <a:t>                       :   NetBeans8.1 </a:t>
            </a:r>
          </a:p>
        </p:txBody>
      </p:sp>
    </p:spTree>
    <p:extLst>
      <p:ext uri="{BB962C8B-B14F-4D97-AF65-F5344CB8AC3E}">
        <p14:creationId xmlns:p14="http://schemas.microsoft.com/office/powerpoint/2010/main" val="3990343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01600"/>
            <a:ext cx="10515600" cy="1325563"/>
          </a:xfrm>
        </p:spPr>
        <p:txBody>
          <a:bodyPr/>
          <a:lstStyle/>
          <a:p>
            <a:r>
              <a:rPr lang="en-US" b="1" dirty="0">
                <a:latin typeface="Times New Roman" panose="02020603050405020304" pitchFamily="18" charset="0"/>
                <a:cs typeface="Times New Roman" panose="02020603050405020304" pitchFamily="18" charset="0"/>
              </a:rPr>
              <a:t>NOVELTY</a:t>
            </a:r>
          </a:p>
        </p:txBody>
      </p:sp>
      <p:sp>
        <p:nvSpPr>
          <p:cNvPr id="3" name="Content Placeholder 2"/>
          <p:cNvSpPr>
            <a:spLocks noGrp="1"/>
          </p:cNvSpPr>
          <p:nvPr>
            <p:ph idx="1"/>
          </p:nvPr>
        </p:nvSpPr>
        <p:spPr>
          <a:xfrm>
            <a:off x="812800" y="1325563"/>
            <a:ext cx="10515600" cy="4351338"/>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People endorse the great power of cloud computing but cannot fully trust the cloud providers to host privacy-sensitive data, due to the absence of user-to-cloud controllability. In order to secure encrypted cloud storages from EDoS attacks and provide resource consumption accountability. For different data owner online patterns and performance concern, we provide two protocols for authentication and resource consumption accounting. </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endParaRPr lang="en-US" sz="2000" dirty="0"/>
          </a:p>
        </p:txBody>
      </p:sp>
    </p:spTree>
    <p:extLst>
      <p:ext uri="{BB962C8B-B14F-4D97-AF65-F5344CB8AC3E}">
        <p14:creationId xmlns:p14="http://schemas.microsoft.com/office/powerpoint/2010/main" val="4027107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930</Words>
  <Application>Microsoft Office PowerPoint</Application>
  <PresentationFormat>Widescreen</PresentationFormat>
  <Paragraphs>146</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Tahoma</vt:lpstr>
      <vt:lpstr>Times New Roman</vt:lpstr>
      <vt:lpstr>Wingdings</vt:lpstr>
      <vt:lpstr>Office Theme</vt:lpstr>
      <vt:lpstr>  DEPARTMENT OF COMPUTER SCIENCE AND ENGINEERING    CMR TECHNICAL CAMPUS   2019-2023  A Major Project on   CONTROL OF ACCESS TO ENCRYPTED CLOUD STORAGE  </vt:lpstr>
      <vt:lpstr>ABSTRACT</vt:lpstr>
      <vt:lpstr>EXISTING SYSTEM</vt:lpstr>
      <vt:lpstr>DISADVANTAGES</vt:lpstr>
      <vt:lpstr>PROPOSED SYSTEM</vt:lpstr>
      <vt:lpstr>ADVANTAGES</vt:lpstr>
      <vt:lpstr>HARDWARE REQURIEMENTS</vt:lpstr>
      <vt:lpstr>SOFTWARE REQURIEMENTS</vt:lpstr>
      <vt:lpstr>NOVELTY</vt:lpstr>
      <vt:lpstr>ARCHITECTURE</vt:lpstr>
      <vt:lpstr>MODULE</vt:lpstr>
      <vt:lpstr>USE CASE DIAGRAM</vt:lpstr>
      <vt:lpstr>CLASS DIAGRAM</vt:lpstr>
      <vt:lpstr>SEQUENCE DIAGRAM</vt:lpstr>
      <vt:lpstr>ACTIVITY DIAGRAM</vt:lpstr>
      <vt:lpstr>SAMPLE CODE</vt:lpstr>
      <vt:lpstr>PowerPoint Presentation</vt:lpstr>
      <vt:lpstr>PowerPoint Presentation</vt:lpstr>
      <vt:lpstr>RESULTS</vt:lpstr>
      <vt:lpstr>PowerPoint Presentation</vt:lpstr>
      <vt:lpstr>PowerPoint Presentation</vt:lpstr>
      <vt:lpstr>PowerPoint Presentation</vt:lpstr>
      <vt:lpstr>PowerPoint Presentation</vt:lpstr>
      <vt:lpstr>CONCLUSION</vt:lpstr>
      <vt:lpstr>FUTURE ENHANCEMENT</vt:lpstr>
      <vt:lpstr>REFERENCES</vt:lpstr>
      <vt:lpstr>GITHUB LINK</vt:lpstr>
      <vt:lpstr>PAPER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CMR TECHNICAL CAMPUS   2019-2023  A Major Project on   COMBINING DATA OWNER SIDE AND CLOUD SIDE ACCESS CONTROL FOR ENCRYPTED CLOUD STORAGE</dc:title>
  <dc:creator>lenovo</dc:creator>
  <cp:lastModifiedBy>lenovo</cp:lastModifiedBy>
  <cp:revision>26</cp:revision>
  <dcterms:created xsi:type="dcterms:W3CDTF">2022-11-02T16:54:51Z</dcterms:created>
  <dcterms:modified xsi:type="dcterms:W3CDTF">2023-04-17T16:46:15Z</dcterms:modified>
</cp:coreProperties>
</file>